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5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69"/>
  </p:notesMasterIdLst>
  <p:handoutMasterIdLst>
    <p:handoutMasterId r:id="rId70"/>
  </p:handoutMasterIdLst>
  <p:sldIdLst>
    <p:sldId id="2727" r:id="rId2"/>
    <p:sldId id="3091" r:id="rId3"/>
    <p:sldId id="2816" r:id="rId4"/>
    <p:sldId id="2988" r:id="rId5"/>
    <p:sldId id="2921" r:id="rId6"/>
    <p:sldId id="2943" r:id="rId7"/>
    <p:sldId id="2809" r:id="rId8"/>
    <p:sldId id="2982" r:id="rId9"/>
    <p:sldId id="1863" r:id="rId10"/>
    <p:sldId id="2865" r:id="rId11"/>
    <p:sldId id="2710" r:id="rId12"/>
    <p:sldId id="2981" r:id="rId13"/>
    <p:sldId id="2818" r:id="rId14"/>
    <p:sldId id="2989" r:id="rId15"/>
    <p:sldId id="2996" r:id="rId16"/>
    <p:sldId id="2990" r:id="rId17"/>
    <p:sldId id="2802" r:id="rId18"/>
    <p:sldId id="2993" r:id="rId19"/>
    <p:sldId id="2994" r:id="rId20"/>
    <p:sldId id="2997" r:id="rId21"/>
    <p:sldId id="2991" r:id="rId22"/>
    <p:sldId id="2744" r:id="rId23"/>
    <p:sldId id="2208" r:id="rId24"/>
    <p:sldId id="1833" r:id="rId25"/>
    <p:sldId id="2998" r:id="rId26"/>
    <p:sldId id="1838" r:id="rId27"/>
    <p:sldId id="2215" r:id="rId28"/>
    <p:sldId id="2757" r:id="rId29"/>
    <p:sldId id="2999" r:id="rId30"/>
    <p:sldId id="1719" r:id="rId31"/>
    <p:sldId id="2625" r:id="rId32"/>
    <p:sldId id="2626" r:id="rId33"/>
    <p:sldId id="1855" r:id="rId34"/>
    <p:sldId id="3000" r:id="rId35"/>
    <p:sldId id="2983" r:id="rId36"/>
    <p:sldId id="2995" r:id="rId37"/>
    <p:sldId id="2045" r:id="rId38"/>
    <p:sldId id="3001" r:id="rId39"/>
    <p:sldId id="2984" r:id="rId40"/>
    <p:sldId id="2985" r:id="rId41"/>
    <p:sldId id="2945" r:id="rId42"/>
    <p:sldId id="2986" r:id="rId43"/>
    <p:sldId id="2951" r:id="rId44"/>
    <p:sldId id="2956" r:id="rId45"/>
    <p:sldId id="2957" r:id="rId46"/>
    <p:sldId id="2857" r:id="rId47"/>
    <p:sldId id="3027" r:id="rId48"/>
    <p:sldId id="3028" r:id="rId49"/>
    <p:sldId id="3029" r:id="rId50"/>
    <p:sldId id="3030" r:id="rId51"/>
    <p:sldId id="3031" r:id="rId52"/>
    <p:sldId id="2905" r:id="rId53"/>
    <p:sldId id="3010" r:id="rId54"/>
    <p:sldId id="2906" r:id="rId55"/>
    <p:sldId id="447" r:id="rId56"/>
    <p:sldId id="3038" r:id="rId57"/>
    <p:sldId id="2713" r:id="rId58"/>
    <p:sldId id="2893" r:id="rId59"/>
    <p:sldId id="2725" r:id="rId60"/>
    <p:sldId id="2753" r:id="rId61"/>
    <p:sldId id="2928" r:id="rId62"/>
    <p:sldId id="2929" r:id="rId63"/>
    <p:sldId id="2930" r:id="rId64"/>
    <p:sldId id="2975" r:id="rId65"/>
    <p:sldId id="2976" r:id="rId66"/>
    <p:sldId id="2934" r:id="rId67"/>
    <p:sldId id="2935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F648F"/>
    <a:srgbClr val="F37440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489"/>
    <p:restoredTop sz="97532"/>
  </p:normalViewPr>
  <p:slideViewPr>
    <p:cSldViewPr snapToGrid="0" snapToObjects="1">
      <p:cViewPr varScale="1">
        <p:scale>
          <a:sx n="125" d="100"/>
          <a:sy n="125" d="100"/>
        </p:scale>
        <p:origin x="1160" y="17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5/14/24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96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2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59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inframes Before Amazon Web Cloud Computing">
            <a:extLst>
              <a:ext uri="{FF2B5EF4-FFF2-40B4-BE49-F238E27FC236}">
                <a16:creationId xmlns:a16="http://schemas.microsoft.com/office/drawing/2014/main" id="{44C6431B-B590-F44B-2397-B61E66741E7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5"/>
          <a:stretch/>
        </p:blipFill>
        <p:spPr bwMode="auto">
          <a:xfrm>
            <a:off x="0" y="0"/>
            <a:ext cx="1230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9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864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270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8" r:id="rId6"/>
    <p:sldLayoutId id="2147483799" r:id="rId7"/>
    <p:sldLayoutId id="2147483800" r:id="rId8"/>
    <p:sldLayoutId id="2147483801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NUL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NULL"/><Relationship Id="rId17" Type="http://schemas.openxmlformats.org/officeDocument/2006/relationships/image" Target="../media/image4.tiff"/><Relationship Id="rId2" Type="http://schemas.openxmlformats.org/officeDocument/2006/relationships/tags" Target="../tags/tag2.xml"/><Relationship Id="rId16" Type="http://schemas.openxmlformats.org/officeDocument/2006/relationships/image" Target="NUL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15" Type="http://schemas.openxmlformats.org/officeDocument/2006/relationships/tags" Target="NUL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tags" Target="../tags/tag36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31.xml"/><Relationship Id="rId34" Type="http://schemas.openxmlformats.org/officeDocument/2006/relationships/tags" Target="../tags/tag44.xml"/><Relationship Id="rId50" Type="http://schemas.openxmlformats.org/officeDocument/2006/relationships/tags" Target="NULL"/><Relationship Id="rId55" Type="http://schemas.openxmlformats.org/officeDocument/2006/relationships/image" Target="NUL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9" Type="http://schemas.openxmlformats.org/officeDocument/2006/relationships/tags" Target="../tags/tag39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32" Type="http://schemas.openxmlformats.org/officeDocument/2006/relationships/tags" Target="../tags/tag42.xml"/><Relationship Id="rId37" Type="http://schemas.openxmlformats.org/officeDocument/2006/relationships/tags" Target="../tags/tag47.xml"/><Relationship Id="rId40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tags" Target="NUL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tags" Target="../tags/tag38.xml"/><Relationship Id="rId36" Type="http://schemas.openxmlformats.org/officeDocument/2006/relationships/tags" Target="../tags/tag46.xml"/><Relationship Id="rId57" Type="http://schemas.openxmlformats.org/officeDocument/2006/relationships/image" Target="NUL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31" Type="http://schemas.openxmlformats.org/officeDocument/2006/relationships/tags" Target="../tags/tag41.xml"/><Relationship Id="rId52" Type="http://schemas.openxmlformats.org/officeDocument/2006/relationships/tags" Target="NUL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tags" Target="../tags/tag37.xml"/><Relationship Id="rId30" Type="http://schemas.openxmlformats.org/officeDocument/2006/relationships/tags" Target="../tags/tag40.xml"/><Relationship Id="rId35" Type="http://schemas.openxmlformats.org/officeDocument/2006/relationships/tags" Target="../tags/tag45.xml"/><Relationship Id="rId56" Type="http://schemas.openxmlformats.org/officeDocument/2006/relationships/tags" Target="NULL"/><Relationship Id="rId8" Type="http://schemas.openxmlformats.org/officeDocument/2006/relationships/tags" Target="../tags/tag18.xml"/><Relationship Id="rId51" Type="http://schemas.openxmlformats.org/officeDocument/2006/relationships/image" Target="NULL"/><Relationship Id="rId3" Type="http://schemas.openxmlformats.org/officeDocument/2006/relationships/tags" Target="../tags/tag13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33" Type="http://schemas.openxmlformats.org/officeDocument/2006/relationships/tags" Target="../tags/tag43.xml"/><Relationship Id="rId38" Type="http://schemas.openxmlformats.org/officeDocument/2006/relationships/tags" Target="../tags/tag48.xml"/><Relationship Id="rId59" Type="http://schemas.openxmlformats.org/officeDocument/2006/relationships/image" Target="NULL"/><Relationship Id="rId20" Type="http://schemas.openxmlformats.org/officeDocument/2006/relationships/tags" Target="../tags/tag30.xml"/><Relationship Id="rId54" Type="http://schemas.openxmlformats.org/officeDocument/2006/relationships/tags" Target="NULL"/><Relationship Id="rId1" Type="http://schemas.openxmlformats.org/officeDocument/2006/relationships/tags" Target="../tags/tag11.xml"/><Relationship Id="rId6" Type="http://schemas.openxmlformats.org/officeDocument/2006/relationships/tags" Target="../tags/tag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26" Type="http://schemas.openxmlformats.org/officeDocument/2006/relationships/tags" Target="../tags/tag77.xml"/><Relationship Id="rId39" Type="http://schemas.openxmlformats.org/officeDocument/2006/relationships/tags" Target="../tags/tag90.xml"/><Relationship Id="rId21" Type="http://schemas.openxmlformats.org/officeDocument/2006/relationships/tags" Target="../tags/tag72.xml"/><Relationship Id="rId34" Type="http://schemas.openxmlformats.org/officeDocument/2006/relationships/tags" Target="../tags/tag85.xml"/><Relationship Id="rId42" Type="http://schemas.openxmlformats.org/officeDocument/2006/relationships/tags" Target="../tags/tag93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29" Type="http://schemas.openxmlformats.org/officeDocument/2006/relationships/tags" Target="../tags/tag80.xml"/><Relationship Id="rId41" Type="http://schemas.openxmlformats.org/officeDocument/2006/relationships/tags" Target="../tags/tag92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tags" Target="../tags/tag75.xml"/><Relationship Id="rId32" Type="http://schemas.openxmlformats.org/officeDocument/2006/relationships/tags" Target="../tags/tag83.xml"/><Relationship Id="rId37" Type="http://schemas.openxmlformats.org/officeDocument/2006/relationships/tags" Target="../tags/tag88.xml"/><Relationship Id="rId40" Type="http://schemas.openxmlformats.org/officeDocument/2006/relationships/tags" Target="../tags/tag91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23" Type="http://schemas.openxmlformats.org/officeDocument/2006/relationships/tags" Target="../tags/tag74.xml"/><Relationship Id="rId28" Type="http://schemas.openxmlformats.org/officeDocument/2006/relationships/tags" Target="../tags/tag79.xml"/><Relationship Id="rId36" Type="http://schemas.openxmlformats.org/officeDocument/2006/relationships/tags" Target="../tags/tag87.xml"/><Relationship Id="rId10" Type="http://schemas.openxmlformats.org/officeDocument/2006/relationships/tags" Target="../tags/tag61.xml"/><Relationship Id="rId19" Type="http://schemas.openxmlformats.org/officeDocument/2006/relationships/tags" Target="../tags/tag70.xml"/><Relationship Id="rId31" Type="http://schemas.openxmlformats.org/officeDocument/2006/relationships/tags" Target="../tags/tag82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Relationship Id="rId22" Type="http://schemas.openxmlformats.org/officeDocument/2006/relationships/tags" Target="../tags/tag73.xml"/><Relationship Id="rId27" Type="http://schemas.openxmlformats.org/officeDocument/2006/relationships/tags" Target="../tags/tag78.xml"/><Relationship Id="rId30" Type="http://schemas.openxmlformats.org/officeDocument/2006/relationships/tags" Target="../tags/tag81.xml"/><Relationship Id="rId35" Type="http://schemas.openxmlformats.org/officeDocument/2006/relationships/tags" Target="../tags/tag86.xml"/><Relationship Id="rId43" Type="http://schemas.openxmlformats.org/officeDocument/2006/relationships/tags" Target="../tags/tag94.xml"/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tags" Target="../tags/tag76.xml"/><Relationship Id="rId33" Type="http://schemas.openxmlformats.org/officeDocument/2006/relationships/tags" Target="../tags/tag84.xml"/><Relationship Id="rId38" Type="http://schemas.openxmlformats.org/officeDocument/2006/relationships/tags" Target="../tags/tag8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26" Type="http://schemas.openxmlformats.org/officeDocument/2006/relationships/tags" Target="../tags/tag120.xml"/><Relationship Id="rId3" Type="http://schemas.openxmlformats.org/officeDocument/2006/relationships/tags" Target="../tags/tag97.xml"/><Relationship Id="rId21" Type="http://schemas.openxmlformats.org/officeDocument/2006/relationships/tags" Target="../tags/tag115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5" Type="http://schemas.openxmlformats.org/officeDocument/2006/relationships/tags" Target="../tags/tag119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24" Type="http://schemas.openxmlformats.org/officeDocument/2006/relationships/tags" Target="../tags/tag118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tags" Target="../tags/tag117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tags" Target="../tags/tag116.xml"/><Relationship Id="rId27" Type="http://schemas.openxmlformats.org/officeDocument/2006/relationships/tags" Target="../tags/tag1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56335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5319206" y="1492341"/>
            <a:ext cx="191471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- 13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2.06</a:t>
            </a: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42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0x11111111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31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89"/>
            <a:ext cx="11313710" cy="15182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Rd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/>
        </p:nvGraphicFramePr>
        <p:xfrm>
          <a:off x="211331" y="3957362"/>
          <a:ext cx="11479730" cy="2364613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1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113804231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</a:rPr>
                        <a:t>C Syntax</a:t>
                      </a: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Arm &lt;op&gt; Syntax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Op2: either register or constant value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&amp;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and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orr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|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^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eor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^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Bitwise </a:t>
                      </a:r>
                      <a:r>
                        <a:rPr lang="en-US" sz="1600" b="1" i="0" u="none" strike="noStrike">
                          <a:solidFill>
                            <a:srgbClr val="0000FF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NOT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a = ~b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mvn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, 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 = ~R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 dirty="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749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412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2945-4DA8-2241-9983-3B4C73F4FD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47442" y="2849109"/>
            <a:ext cx="8481843" cy="353752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Boolean operators </a:t>
            </a:r>
            <a:r>
              <a:rPr lang="en-US" b="1" dirty="0">
                <a:solidFill>
                  <a:srgbClr val="0070C0"/>
                </a:solidFill>
              </a:rPr>
              <a:t>act on the entire value not the individual bits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bitwise &amp;        </a:t>
            </a:r>
            <a:r>
              <a:rPr lang="en-US" b="1" dirty="0">
                <a:solidFill>
                  <a:srgbClr val="7030A0"/>
                </a:solidFill>
              </a:rPr>
              <a:t>versus      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boolean</a:t>
            </a:r>
            <a:r>
              <a:rPr lang="en-US" b="1" dirty="0">
                <a:solidFill>
                  <a:srgbClr val="0070C0"/>
                </a:solidFill>
              </a:rPr>
              <a:t> &amp;&amp;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 &amp;   0x01 = 0x00 (bitwise)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0x10 &amp;&amp;  0x01 = 0x01 (Boolean)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bitwise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  </a:t>
            </a:r>
            <a:r>
              <a:rPr lang="en-US" b="1" dirty="0">
                <a:solidFill>
                  <a:srgbClr val="7030A0"/>
                </a:solidFill>
                <a:cs typeface="Courier New" panose="02070309020205020404" pitchFamily="49" charset="0"/>
              </a:rPr>
              <a:t>versus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~0x01 = 0xfffffffe (bitwise)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!0x01 = 0x0 (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Booelan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53683-553A-A54D-8D06-10ED28E0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versus C Boolean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ECF5A-EFE8-4D4E-8238-18330D2A1D88}"/>
              </a:ext>
            </a:extLst>
          </p:cNvPr>
          <p:cNvGraphicFramePr>
            <a:graphicFrameLocks noGrp="1"/>
          </p:cNvGraphicFramePr>
          <p:nvPr/>
        </p:nvGraphicFramePr>
        <p:xfrm>
          <a:off x="1690798" y="1165253"/>
          <a:ext cx="8377382" cy="13164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6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883">
                  <a:extLst>
                    <a:ext uri="{9D8B030D-6E8A-4147-A177-3AD203B41FA5}">
                      <a16:colId xmlns:a16="http://schemas.microsoft.com/office/drawing/2014/main" val="3772163998"/>
                    </a:ext>
                  </a:extLst>
                </a:gridCol>
                <a:gridCol w="2481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1651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AND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AND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OR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OR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NOT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!b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~b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97150-021F-554C-A2A6-5993110CD7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7B6EF-D37E-C6CF-D2AE-B114921ED7B7}"/>
              </a:ext>
            </a:extLst>
          </p:cNvPr>
          <p:cNvSpPr txBox="1"/>
          <p:nvPr/>
        </p:nvSpPr>
        <p:spPr>
          <a:xfrm>
            <a:off x="2428563" y="79592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Boolean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DE63E-FE1F-5A06-2F88-D77C582A931F}"/>
              </a:ext>
            </a:extLst>
          </p:cNvPr>
          <p:cNvSpPr txBox="1"/>
          <p:nvPr/>
        </p:nvSpPr>
        <p:spPr>
          <a:xfrm>
            <a:off x="6525830" y="79529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Bitwise Operators</a:t>
            </a:r>
          </a:p>
        </p:txBody>
      </p:sp>
    </p:spTree>
    <p:extLst>
      <p:ext uri="{BB962C8B-B14F-4D97-AF65-F5344CB8AC3E}">
        <p14:creationId xmlns:p14="http://schemas.microsoft.com/office/powerpoint/2010/main" val="37428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The act (operation) of </a:t>
            </a:r>
            <a:r>
              <a:rPr lang="en-US" i="1" dirty="0">
                <a:solidFill>
                  <a:schemeClr val="accent3"/>
                </a:solidFill>
              </a:rPr>
              <a:t>Masking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36969" y="682285"/>
            <a:ext cx="8828506" cy="5593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endParaRPr lang="en-US" sz="14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 with a specific op: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| c; // in C)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^ c; // in C)</a:t>
            </a:r>
            <a:endParaRPr lang="en-US" sz="20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&amp; c; // in 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603D4-DC5C-EF40-8CE4-A6810AD190B8}"/>
              </a:ext>
            </a:extLst>
          </p:cNvPr>
          <p:cNvGraphicFramePr>
            <a:graphicFrameLocks noGrp="1"/>
          </p:cNvGraphicFramePr>
          <p:nvPr/>
        </p:nvGraphicFramePr>
        <p:xfrm>
          <a:off x="1303505" y="961380"/>
          <a:ext cx="7129979" cy="2554430"/>
        </p:xfrm>
        <a:graphic>
          <a:graphicData uri="http://schemas.openxmlformats.org/drawingml/2006/table">
            <a:tbl>
              <a:tblPr firstRow="1" firstCol="1" bandRow="1"/>
              <a:tblGrid>
                <a:gridCol w="1346093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85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E95729-41A5-234F-A993-769915239C45}"/>
              </a:ext>
            </a:extLst>
          </p:cNvPr>
          <p:cNvSpPr txBox="1">
            <a:spLocks/>
          </p:cNvSpPr>
          <p:nvPr/>
        </p:nvSpPr>
        <p:spPr>
          <a:xfrm>
            <a:off x="889226" y="749167"/>
            <a:ext cx="5695839" cy="2409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1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on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r3; // in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529F70-C506-B9CA-8DFC-9FFE6E56F7CB}"/>
              </a:ext>
            </a:extLst>
          </p:cNvPr>
          <p:cNvGrpSpPr/>
          <p:nvPr/>
        </p:nvGrpSpPr>
        <p:grpSpPr>
          <a:xfrm>
            <a:off x="1327265" y="3429000"/>
            <a:ext cx="4546061" cy="2978746"/>
            <a:chOff x="6781012" y="-95712"/>
            <a:chExt cx="4546061" cy="297874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25DE10F-1350-48D2-087F-7DF0F1B88BF6}"/>
                </a:ext>
              </a:extLst>
            </p:cNvPr>
            <p:cNvSpPr txBox="1">
              <a:spLocks/>
            </p:cNvSpPr>
            <p:nvPr/>
          </p:nvSpPr>
          <p:spPr>
            <a:xfrm>
              <a:off x="6781012" y="-95712"/>
              <a:ext cx="4546061" cy="2978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16 bits to 1 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ff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1E9C3D7-9276-BEE2-75E2-CB2EEF37D84B}"/>
                </a:ext>
              </a:extLst>
            </p:cNvPr>
            <p:cNvCxnSpPr/>
            <p:nvPr/>
          </p:nvCxnSpPr>
          <p:spPr>
            <a:xfrm>
              <a:off x="9309370" y="17655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444E8-802F-8109-6F51-C80D11DC969C}"/>
                </a:ext>
              </a:extLst>
            </p:cNvPr>
            <p:cNvCxnSpPr/>
            <p:nvPr/>
          </p:nvCxnSpPr>
          <p:spPr>
            <a:xfrm>
              <a:off x="9685505" y="173638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0550C3-FD70-7D6F-3F42-F22CE0595D49}"/>
                </a:ext>
              </a:extLst>
            </p:cNvPr>
            <p:cNvCxnSpPr/>
            <p:nvPr/>
          </p:nvCxnSpPr>
          <p:spPr>
            <a:xfrm>
              <a:off x="9309370" y="7894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32698B-2EFA-4411-D60F-1AD44CE00E97}"/>
                </a:ext>
              </a:extLst>
            </p:cNvPr>
            <p:cNvCxnSpPr/>
            <p:nvPr/>
          </p:nvCxnSpPr>
          <p:spPr>
            <a:xfrm>
              <a:off x="9685505" y="76031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014DC-2806-2F52-0D9E-42D6C6037002}"/>
                </a:ext>
              </a:extLst>
            </p:cNvPr>
            <p:cNvSpPr txBox="1"/>
            <p:nvPr/>
          </p:nvSpPr>
          <p:spPr>
            <a:xfrm>
              <a:off x="9685505" y="186160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1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B77468-FE6E-F9FD-377A-98BED5D95EE0}"/>
                </a:ext>
              </a:extLst>
            </p:cNvPr>
            <p:cNvCxnSpPr/>
            <p:nvPr/>
          </p:nvCxnSpPr>
          <p:spPr>
            <a:xfrm>
              <a:off x="8430271" y="177847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67A5C-B50D-DD43-E9F8-CF6F12BD6DAA}"/>
                </a:ext>
              </a:extLst>
            </p:cNvPr>
            <p:cNvCxnSpPr/>
            <p:nvPr/>
          </p:nvCxnSpPr>
          <p:spPr>
            <a:xfrm>
              <a:off x="8806406" y="17492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44F0E29-3333-BE83-4450-BBE381C419EC}"/>
                </a:ext>
              </a:extLst>
            </p:cNvPr>
            <p:cNvCxnSpPr/>
            <p:nvPr/>
          </p:nvCxnSpPr>
          <p:spPr>
            <a:xfrm>
              <a:off x="8430271" y="8024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5811B7-9483-20DA-8925-F1AE8B7005B4}"/>
                </a:ext>
              </a:extLst>
            </p:cNvPr>
            <p:cNvCxnSpPr/>
            <p:nvPr/>
          </p:nvCxnSpPr>
          <p:spPr>
            <a:xfrm>
              <a:off x="8806406" y="77322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7E8ED5-7BDC-5A03-BCE2-156A23420366}"/>
                </a:ext>
              </a:extLst>
            </p:cNvPr>
            <p:cNvSpPr txBox="1"/>
            <p:nvPr/>
          </p:nvSpPr>
          <p:spPr>
            <a:xfrm>
              <a:off x="6976026" y="190995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D8B337-8F64-9D8A-033E-DD76B8696E46}"/>
              </a:ext>
            </a:extLst>
          </p:cNvPr>
          <p:cNvSpPr txBox="1">
            <a:spLocks/>
          </p:cNvSpPr>
          <p:nvPr/>
        </p:nvSpPr>
        <p:spPr>
          <a:xfrm>
            <a:off x="7225703" y="3546188"/>
            <a:ext cx="3979545" cy="2600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lower 8 bits to 1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  r2, 0xff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0xff;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ff</a:t>
            </a:r>
          </a:p>
        </p:txBody>
      </p:sp>
    </p:spTree>
    <p:extLst>
      <p:ext uri="{BB962C8B-B14F-4D97-AF65-F5344CB8AC3E}">
        <p14:creationId xmlns:p14="http://schemas.microsoft.com/office/powerpoint/2010/main" val="227894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505421" y="817016"/>
            <a:ext cx="5905599" cy="2337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r3; // in C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BC1DFA-9D8C-8879-D213-8F93CC6D0ED5}"/>
              </a:ext>
            </a:extLst>
          </p:cNvPr>
          <p:cNvGrpSpPr/>
          <p:nvPr/>
        </p:nvGrpSpPr>
        <p:grpSpPr>
          <a:xfrm>
            <a:off x="505421" y="3363092"/>
            <a:ext cx="4501232" cy="3034805"/>
            <a:chOff x="6355122" y="3689443"/>
            <a:chExt cx="4501232" cy="3034805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C3025578-CEAD-1E7D-D4FF-78DB54A53B32}"/>
                </a:ext>
              </a:extLst>
            </p:cNvPr>
            <p:cNvSpPr txBox="1">
              <a:spLocks/>
            </p:cNvSpPr>
            <p:nvPr/>
          </p:nvSpPr>
          <p:spPr>
            <a:xfrm>
              <a:off x="6355122" y="3689443"/>
              <a:ext cx="4501232" cy="303480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8 bits to 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 ff ff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571692-613B-7F68-DA69-B351C6B67BAB}"/>
                </a:ext>
              </a:extLst>
            </p:cNvPr>
            <p:cNvCxnSpPr/>
            <p:nvPr/>
          </p:nvCxnSpPr>
          <p:spPr>
            <a:xfrm>
              <a:off x="8933235" y="556086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1FDA4E-CE18-831C-2898-5DB239056985}"/>
                </a:ext>
              </a:extLst>
            </p:cNvPr>
            <p:cNvCxnSpPr/>
            <p:nvPr/>
          </p:nvCxnSpPr>
          <p:spPr>
            <a:xfrm>
              <a:off x="9309370" y="553168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FE4449-918B-2C6C-FBE1-D68D62B2D7A5}"/>
                </a:ext>
              </a:extLst>
            </p:cNvPr>
            <p:cNvCxnSpPr/>
            <p:nvPr/>
          </p:nvCxnSpPr>
          <p:spPr>
            <a:xfrm>
              <a:off x="8933235" y="458478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90B71C7-6F05-609B-93AF-9D44C18D7E4A}"/>
                </a:ext>
              </a:extLst>
            </p:cNvPr>
            <p:cNvCxnSpPr/>
            <p:nvPr/>
          </p:nvCxnSpPr>
          <p:spPr>
            <a:xfrm>
              <a:off x="9309370" y="455560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E066AD-BEBF-4A0E-ED6A-6A77CA80918B}"/>
                </a:ext>
              </a:extLst>
            </p:cNvPr>
            <p:cNvSpPr txBox="1"/>
            <p:nvPr/>
          </p:nvSpPr>
          <p:spPr>
            <a:xfrm>
              <a:off x="9309370" y="56569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24E921-62B7-D977-F7F8-D6DF38F886A6}"/>
                </a:ext>
              </a:extLst>
            </p:cNvPr>
            <p:cNvCxnSpPr/>
            <p:nvPr/>
          </p:nvCxnSpPr>
          <p:spPr>
            <a:xfrm>
              <a:off x="8054136" y="557376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4C40A0-7ABD-9E77-79EF-6C7FAD343463}"/>
                </a:ext>
              </a:extLst>
            </p:cNvPr>
            <p:cNvCxnSpPr/>
            <p:nvPr/>
          </p:nvCxnSpPr>
          <p:spPr>
            <a:xfrm>
              <a:off x="8430271" y="554458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9271CFE-D991-C6E3-4793-17089C573467}"/>
                </a:ext>
              </a:extLst>
            </p:cNvPr>
            <p:cNvCxnSpPr/>
            <p:nvPr/>
          </p:nvCxnSpPr>
          <p:spPr>
            <a:xfrm>
              <a:off x="8054136" y="45976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A7BFB4-C56E-ED5C-B0F1-E6CE4CB9BDB6}"/>
                </a:ext>
              </a:extLst>
            </p:cNvPr>
            <p:cNvCxnSpPr/>
            <p:nvPr/>
          </p:nvCxnSpPr>
          <p:spPr>
            <a:xfrm>
              <a:off x="8430271" y="456851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115ED0-D86D-95A2-E0E4-6A980CEB536A}"/>
                </a:ext>
              </a:extLst>
            </p:cNvPr>
            <p:cNvSpPr txBox="1"/>
            <p:nvPr/>
          </p:nvSpPr>
          <p:spPr>
            <a:xfrm>
              <a:off x="6599891" y="570525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310312-B4F9-F8D4-187A-43D0C57A4D1B}"/>
              </a:ext>
            </a:extLst>
          </p:cNvPr>
          <p:cNvSpPr txBox="1">
            <a:spLocks/>
          </p:cNvSpPr>
          <p:nvPr/>
        </p:nvSpPr>
        <p:spPr>
          <a:xfrm>
            <a:off x="6778668" y="3678934"/>
            <a:ext cx="4630306" cy="25888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lower 8 bits to 0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r1  r2, 0xffffff00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0xffffff00; // in 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6138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Extracting (Isolate) a Field of Bits with a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94EA53-77FE-010A-389A-64D7BBC6F41C}"/>
              </a:ext>
            </a:extLst>
          </p:cNvPr>
          <p:cNvSpPr txBox="1">
            <a:spLocks/>
          </p:cNvSpPr>
          <p:nvPr/>
        </p:nvSpPr>
        <p:spPr>
          <a:xfrm>
            <a:off x="634760" y="1398541"/>
            <a:ext cx="5482487" cy="1846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200" dirty="0">
                <a:cs typeface="Courier New" panose="02070309020205020404" pitchFamily="49" charset="0"/>
              </a:rPr>
              <a:t>of r2 into r1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11709-9B1A-78F3-2215-C80C758A1157}"/>
              </a:ext>
            </a:extLst>
          </p:cNvPr>
          <p:cNvGrpSpPr/>
          <p:nvPr/>
        </p:nvGrpSpPr>
        <p:grpSpPr>
          <a:xfrm>
            <a:off x="634760" y="3757190"/>
            <a:ext cx="4632115" cy="2577947"/>
            <a:chOff x="6698194" y="2222576"/>
            <a:chExt cx="4632115" cy="2577947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51A1824-DEDD-4E0B-363A-41A45AB4C3E9}"/>
                </a:ext>
              </a:extLst>
            </p:cNvPr>
            <p:cNvSpPr txBox="1">
              <a:spLocks/>
            </p:cNvSpPr>
            <p:nvPr/>
          </p:nvSpPr>
          <p:spPr>
            <a:xfrm>
              <a:off x="6698194" y="2222576"/>
              <a:ext cx="4632115" cy="25779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DEA6D-4E0E-5430-0BC7-DA8703F8E382}"/>
                </a:ext>
              </a:extLst>
            </p:cNvPr>
            <p:cNvCxnSpPr/>
            <p:nvPr/>
          </p:nvCxnSpPr>
          <p:spPr>
            <a:xfrm>
              <a:off x="9248987" y="361407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403DA0-D6B8-E814-DF68-2C594E52BA55}"/>
                </a:ext>
              </a:extLst>
            </p:cNvPr>
            <p:cNvCxnSpPr/>
            <p:nvPr/>
          </p:nvCxnSpPr>
          <p:spPr>
            <a:xfrm>
              <a:off x="9625122" y="358489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88785-33E4-FA6E-63AE-3CBC927654AD}"/>
                </a:ext>
              </a:extLst>
            </p:cNvPr>
            <p:cNvCxnSpPr/>
            <p:nvPr/>
          </p:nvCxnSpPr>
          <p:spPr>
            <a:xfrm>
              <a:off x="9248987" y="263800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8B9225-2181-96C7-1146-25EAAABD344C}"/>
                </a:ext>
              </a:extLst>
            </p:cNvPr>
            <p:cNvCxnSpPr/>
            <p:nvPr/>
          </p:nvCxnSpPr>
          <p:spPr>
            <a:xfrm>
              <a:off x="9625122" y="2608818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13D8C-F68D-F692-9846-E0F31114260A}"/>
                </a:ext>
              </a:extLst>
            </p:cNvPr>
            <p:cNvSpPr txBox="1"/>
            <p:nvPr/>
          </p:nvSpPr>
          <p:spPr>
            <a:xfrm>
              <a:off x="9625122" y="371011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34F63E-FA7C-2F6E-0863-955043BBE1E2}"/>
                </a:ext>
              </a:extLst>
            </p:cNvPr>
            <p:cNvCxnSpPr/>
            <p:nvPr/>
          </p:nvCxnSpPr>
          <p:spPr>
            <a:xfrm>
              <a:off x="8369888" y="36269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56967F-DFCB-4F52-7830-3F8CBA404E25}"/>
                </a:ext>
              </a:extLst>
            </p:cNvPr>
            <p:cNvCxnSpPr/>
            <p:nvPr/>
          </p:nvCxnSpPr>
          <p:spPr>
            <a:xfrm>
              <a:off x="8746023" y="3597797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B37F60-CF0C-300F-901E-CD6C9F2B2115}"/>
                </a:ext>
              </a:extLst>
            </p:cNvPr>
            <p:cNvCxnSpPr/>
            <p:nvPr/>
          </p:nvCxnSpPr>
          <p:spPr>
            <a:xfrm>
              <a:off x="8369888" y="26509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4F32634-717E-A1CD-26EC-56E7EFF7C99A}"/>
                </a:ext>
              </a:extLst>
            </p:cNvPr>
            <p:cNvCxnSpPr/>
            <p:nvPr/>
          </p:nvCxnSpPr>
          <p:spPr>
            <a:xfrm>
              <a:off x="8746023" y="262172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439FA-8270-49E9-3C15-5A63E1F8E4CD}"/>
                </a:ext>
              </a:extLst>
            </p:cNvPr>
            <p:cNvSpPr txBox="1"/>
            <p:nvPr/>
          </p:nvSpPr>
          <p:spPr>
            <a:xfrm>
              <a:off x="6915643" y="3758462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E56F8-CAAD-E9D9-F30D-EFA8CD4ABBBD}"/>
              </a:ext>
            </a:extLst>
          </p:cNvPr>
          <p:cNvSpPr txBox="1">
            <a:spLocks/>
          </p:cNvSpPr>
          <p:nvPr/>
        </p:nvSpPr>
        <p:spPr>
          <a:xfrm>
            <a:off x="6806586" y="3736613"/>
            <a:ext cx="4632115" cy="251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000" dirty="0">
                <a:cs typeface="Courier New" panose="02070309020205020404" pitchFamily="49" charset="0"/>
              </a:rPr>
              <a:t>of r2 into r1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ab ab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r1, r2, 0xff000000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0xff000000; 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6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Finding if a bit is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B9582F-8724-A9C7-AE3A-03F6593FBAF6}"/>
              </a:ext>
            </a:extLst>
          </p:cNvPr>
          <p:cNvSpPr txBox="1">
            <a:spLocks/>
          </p:cNvSpPr>
          <p:nvPr/>
        </p:nvSpPr>
        <p:spPr>
          <a:xfrm>
            <a:off x="276602" y="731836"/>
            <a:ext cx="5421710" cy="372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query the status of a bit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bit status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 </a:t>
            </a:r>
            <a:r>
              <a:rPr lang="en-US" sz="20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0 to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is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6B29B1-4CED-8409-941E-9A5BC67995DB}"/>
              </a:ext>
            </a:extLst>
          </p:cNvPr>
          <p:cNvGrpSpPr/>
          <p:nvPr/>
        </p:nvGrpSpPr>
        <p:grpSpPr>
          <a:xfrm>
            <a:off x="6034351" y="1248955"/>
            <a:ext cx="5765380" cy="2957285"/>
            <a:chOff x="6263903" y="700315"/>
            <a:chExt cx="5765380" cy="2957285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2FFBCDA-F6D9-D4D5-0C98-758CBB0B2F82}"/>
                </a:ext>
              </a:extLst>
            </p:cNvPr>
            <p:cNvSpPr txBox="1">
              <a:spLocks/>
            </p:cNvSpPr>
            <p:nvPr/>
          </p:nvSpPr>
          <p:spPr>
            <a:xfrm>
              <a:off x="6263903" y="700315"/>
              <a:ext cx="5765380" cy="29572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 is bit 1 set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is bit 1 set?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   != 0 if set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08A5D2-B00A-2FAF-B2CF-7CA59D945767}"/>
                </a:ext>
              </a:extLst>
            </p:cNvPr>
            <p:cNvCxnSpPr/>
            <p:nvPr/>
          </p:nvCxnSpPr>
          <p:spPr>
            <a:xfrm>
              <a:off x="8597234" y="255375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1ED1E6-E60A-C0B4-5868-80588566A092}"/>
                </a:ext>
              </a:extLst>
            </p:cNvPr>
            <p:cNvCxnSpPr/>
            <p:nvPr/>
          </p:nvCxnSpPr>
          <p:spPr>
            <a:xfrm>
              <a:off x="8973369" y="252457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E5D1A-E9E4-7145-940B-DD347D5C7C91}"/>
                </a:ext>
              </a:extLst>
            </p:cNvPr>
            <p:cNvCxnSpPr/>
            <p:nvPr/>
          </p:nvCxnSpPr>
          <p:spPr>
            <a:xfrm>
              <a:off x="8597234" y="1577685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64F6B7-2514-953B-521B-CD7E85B035EA}"/>
                </a:ext>
              </a:extLst>
            </p:cNvPr>
            <p:cNvCxnSpPr/>
            <p:nvPr/>
          </p:nvCxnSpPr>
          <p:spPr>
            <a:xfrm>
              <a:off x="8973369" y="1548503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88458-6A66-EF73-EFAC-6E56A82E5FB0}"/>
                </a:ext>
              </a:extLst>
            </p:cNvPr>
            <p:cNvSpPr txBox="1"/>
            <p:nvPr/>
          </p:nvSpPr>
          <p:spPr>
            <a:xfrm>
              <a:off x="6265522" y="263354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96C0BEA-3B85-48E1-7C07-D4592E3D00BD}"/>
                </a:ext>
              </a:extLst>
            </p:cNvPr>
            <p:cNvCxnSpPr/>
            <p:nvPr/>
          </p:nvCxnSpPr>
          <p:spPr>
            <a:xfrm>
              <a:off x="7718135" y="256666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687DC1-4FA8-4230-0B28-330DFD506EB7}"/>
                </a:ext>
              </a:extLst>
            </p:cNvPr>
            <p:cNvCxnSpPr/>
            <p:nvPr/>
          </p:nvCxnSpPr>
          <p:spPr>
            <a:xfrm>
              <a:off x="8094270" y="253748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2AF622-6D56-6CAD-BA27-D120A32E0B6A}"/>
                </a:ext>
              </a:extLst>
            </p:cNvPr>
            <p:cNvCxnSpPr/>
            <p:nvPr/>
          </p:nvCxnSpPr>
          <p:spPr>
            <a:xfrm>
              <a:off x="7718135" y="159059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8FA2C6-8F07-7796-F722-5C75D11F2D08}"/>
                </a:ext>
              </a:extLst>
            </p:cNvPr>
            <p:cNvCxnSpPr/>
            <p:nvPr/>
          </p:nvCxnSpPr>
          <p:spPr>
            <a:xfrm>
              <a:off x="8094270" y="1561408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794B6-EA5D-DBCF-07D7-63F98DA34719}"/>
                </a:ext>
              </a:extLst>
            </p:cNvPr>
            <p:cNvSpPr txBox="1"/>
            <p:nvPr/>
          </p:nvSpPr>
          <p:spPr>
            <a:xfrm>
              <a:off x="9317040" y="2633547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1137-A86A-64AF-0D4B-B4D68A8BD9C7}"/>
              </a:ext>
            </a:extLst>
          </p:cNvPr>
          <p:cNvSpPr txBox="1">
            <a:spLocks/>
          </p:cNvSpPr>
          <p:nvPr/>
        </p:nvSpPr>
        <p:spPr>
          <a:xfrm>
            <a:off x="1023661" y="4535535"/>
            <a:ext cx="3839284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0x02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(r1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DE306-A521-D5A1-7610-FFF32D939BBE}"/>
              </a:ext>
            </a:extLst>
          </p:cNvPr>
          <p:cNvSpPr txBox="1">
            <a:spLocks/>
          </p:cNvSpPr>
          <p:nvPr/>
        </p:nvSpPr>
        <p:spPr>
          <a:xfrm>
            <a:off x="6096000" y="4491651"/>
            <a:ext cx="4161905" cy="18583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0x02)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8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Even/Odd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610A5BF-49FB-B94E-A57D-440FB6186E20}"/>
              </a:ext>
            </a:extLst>
          </p:cNvPr>
          <p:cNvSpPr txBox="1">
            <a:spLocks/>
          </p:cNvSpPr>
          <p:nvPr/>
        </p:nvSpPr>
        <p:spPr>
          <a:xfrm>
            <a:off x="244908" y="643212"/>
            <a:ext cx="5993331" cy="3280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Even or odd, check LSB (same as mod %2)</a:t>
            </a:r>
            <a:endParaRPr lang="en-US" sz="1800" baseline="300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 LSB (bit 0) if set then odd, else even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0x01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0x01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1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handling odd numbers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30416" y="2868742"/>
            <a:ext cx="5516676" cy="2340680"/>
            <a:chOff x="6561143" y="857487"/>
            <a:chExt cx="5516676" cy="234068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61143" y="857487"/>
              <a:ext cx="5516676" cy="2340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561143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5BFFC8-E60F-F83C-1912-953BB8EDA101}"/>
              </a:ext>
            </a:extLst>
          </p:cNvPr>
          <p:cNvSpPr txBox="1">
            <a:spLocks/>
          </p:cNvSpPr>
          <p:nvPr/>
        </p:nvSpPr>
        <p:spPr>
          <a:xfrm>
            <a:off x="444638" y="4076014"/>
            <a:ext cx="5793601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0x01)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handling odd numbers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599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10EEE6-8CD4-43B9-26CA-C1AB125B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120" y="624840"/>
            <a:ext cx="5781040" cy="578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49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MOD %&lt;power of 2&gt;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9EBB15-3438-3947-A9A7-7D52224835D2}"/>
              </a:ext>
            </a:extLst>
          </p:cNvPr>
          <p:cNvSpPr txBox="1">
            <a:spLocks/>
          </p:cNvSpPr>
          <p:nvPr/>
        </p:nvSpPr>
        <p:spPr>
          <a:xfrm>
            <a:off x="208305" y="2582356"/>
            <a:ext cx="5993330" cy="1366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remainder (mod): </a:t>
            </a:r>
            <a:r>
              <a:rPr lang="en-US" sz="1800" b="1" dirty="0">
                <a:solidFill>
                  <a:schemeClr val="accent5"/>
                </a:solidFill>
                <a:cs typeface="Courier New" panose="02070309020205020404" pitchFamily="49" charset="0"/>
              </a:rPr>
              <a:t>num % d </a:t>
            </a:r>
            <a:r>
              <a:rPr lang="en-US" sz="1800" dirty="0">
                <a:cs typeface="Courier New" panose="02070309020205020404" pitchFamily="49" charset="0"/>
              </a:rPr>
              <a:t>where </a:t>
            </a:r>
            <a:r>
              <a:rPr lang="en-US" sz="1800" dirty="0"/>
              <a:t>num ≥ 0 and d = 2</a:t>
            </a:r>
            <a:r>
              <a:rPr lang="en-US" sz="1800" baseline="30000" dirty="0"/>
              <a:t>k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  <a:r>
              <a:rPr lang="en-US" sz="18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-1 so for mod 16, mask = 16 -1 = 15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11102" y="424910"/>
            <a:ext cx="5516676" cy="2776704"/>
            <a:chOff x="6527481" y="424910"/>
            <a:chExt cx="5516676" cy="277670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27481" y="424910"/>
              <a:ext cx="5516676" cy="27767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%2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641000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153EF-4F6C-FE21-AFD8-7659536852E7}"/>
              </a:ext>
            </a:extLst>
          </p:cNvPr>
          <p:cNvGrpSpPr/>
          <p:nvPr/>
        </p:nvGrpSpPr>
        <p:grpSpPr>
          <a:xfrm>
            <a:off x="6577769" y="3820872"/>
            <a:ext cx="5005820" cy="2741293"/>
            <a:chOff x="6411623" y="3157874"/>
            <a:chExt cx="5005820" cy="2741293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D01F3C55-F13C-9BC2-60EC-9D26B232E922}"/>
                </a:ext>
              </a:extLst>
            </p:cNvPr>
            <p:cNvSpPr txBox="1">
              <a:spLocks/>
            </p:cNvSpPr>
            <p:nvPr/>
          </p:nvSpPr>
          <p:spPr>
            <a:xfrm>
              <a:off x="6411623" y="3157874"/>
              <a:ext cx="5005820" cy="27412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Mod 16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</a:t>
              </a: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FE0A4C-B9D4-F0FD-A5BA-F0F5F7C54D1A}"/>
                </a:ext>
              </a:extLst>
            </p:cNvPr>
            <p:cNvCxnSpPr/>
            <p:nvPr/>
          </p:nvCxnSpPr>
          <p:spPr>
            <a:xfrm>
              <a:off x="8788329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66F68C-E987-2EA8-9F0C-FB790A7C82AC}"/>
                </a:ext>
              </a:extLst>
            </p:cNvPr>
            <p:cNvCxnSpPr/>
            <p:nvPr/>
          </p:nvCxnSpPr>
          <p:spPr>
            <a:xfrm>
              <a:off x="9164464" y="4832831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C6A28A-DB58-0B79-C1EB-CE60B7938C8D}"/>
                </a:ext>
              </a:extLst>
            </p:cNvPr>
            <p:cNvCxnSpPr/>
            <p:nvPr/>
          </p:nvCxnSpPr>
          <p:spPr>
            <a:xfrm>
              <a:off x="8788329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F420E6-AD3A-DEA5-912B-3F6A88882D42}"/>
                </a:ext>
              </a:extLst>
            </p:cNvPr>
            <p:cNvCxnSpPr/>
            <p:nvPr/>
          </p:nvCxnSpPr>
          <p:spPr>
            <a:xfrm>
              <a:off x="9164464" y="385675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DAED6-CA49-8394-C2A8-0CC557117273}"/>
                </a:ext>
              </a:extLst>
            </p:cNvPr>
            <p:cNvSpPr txBox="1"/>
            <p:nvPr/>
          </p:nvSpPr>
          <p:spPr>
            <a:xfrm>
              <a:off x="6456617" y="49418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2FB1DC-EBD7-CEE4-67CE-C266F0D9EC16}"/>
                </a:ext>
              </a:extLst>
            </p:cNvPr>
            <p:cNvCxnSpPr/>
            <p:nvPr/>
          </p:nvCxnSpPr>
          <p:spPr>
            <a:xfrm>
              <a:off x="8025962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AD578C-FC02-1962-D9C0-07E160C4FC52}"/>
                </a:ext>
              </a:extLst>
            </p:cNvPr>
            <p:cNvCxnSpPr/>
            <p:nvPr/>
          </p:nvCxnSpPr>
          <p:spPr>
            <a:xfrm>
              <a:off x="8421552" y="4832831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2361FE-5536-EFB9-B126-6F9454B8A8F4}"/>
                </a:ext>
              </a:extLst>
            </p:cNvPr>
            <p:cNvCxnSpPr/>
            <p:nvPr/>
          </p:nvCxnSpPr>
          <p:spPr>
            <a:xfrm>
              <a:off x="802596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7F4BAB-A456-3C8B-F4EF-4154FFD3D105}"/>
                </a:ext>
              </a:extLst>
            </p:cNvPr>
            <p:cNvCxnSpPr/>
            <p:nvPr/>
          </p:nvCxnSpPr>
          <p:spPr>
            <a:xfrm>
              <a:off x="842155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739F41-B233-C131-980D-7647099832A2}"/>
                </a:ext>
              </a:extLst>
            </p:cNvPr>
            <p:cNvSpPr txBox="1"/>
            <p:nvPr/>
          </p:nvSpPr>
          <p:spPr>
            <a:xfrm>
              <a:off x="9508135" y="494180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45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1" y="17221"/>
            <a:ext cx="5667436" cy="989514"/>
          </a:xfrm>
        </p:spPr>
        <p:txBody>
          <a:bodyPr/>
          <a:lstStyle/>
          <a:p>
            <a:r>
              <a:rPr lang="en-US" dirty="0"/>
              <a:t>Flipping bits: bit toggle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Used in PA7/PA8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8E09E5-9AC4-CD4E-8C0C-46EF01EF3FFD}"/>
              </a:ext>
            </a:extLst>
          </p:cNvPr>
          <p:cNvSpPr txBox="1">
            <a:spLocks/>
          </p:cNvSpPr>
          <p:nvPr/>
        </p:nvSpPr>
        <p:spPr>
          <a:xfrm>
            <a:off x="292465" y="1035388"/>
            <a:ext cx="5499429" cy="291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invert (</a:t>
            </a:r>
            <a:r>
              <a:rPr lang="en-US" sz="2200" i="1" dirty="0">
                <a:solidFill>
                  <a:srgbClr val="7030A0"/>
                </a:solidFill>
                <a:cs typeface="Courier New" panose="02070309020205020404" pitchFamily="49" charset="0"/>
              </a:rPr>
              <a:t>flip</a:t>
            </a:r>
            <a:r>
              <a:rPr lang="en-US" sz="2200" dirty="0">
                <a:cs typeface="Courier New" panose="02070309020205020404" pitchFamily="49" charset="0"/>
              </a:rPr>
              <a:t>)  bits 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bit toggle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 When applied twice, it returns the original value (symmetric encoding)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mask of all 1's is a 1's compliment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D7914-81C5-FB9B-7D7B-C7BB08BC90CA}"/>
              </a:ext>
            </a:extLst>
          </p:cNvPr>
          <p:cNvGrpSpPr/>
          <p:nvPr/>
        </p:nvGrpSpPr>
        <p:grpSpPr>
          <a:xfrm>
            <a:off x="6822136" y="324539"/>
            <a:ext cx="5204066" cy="2992240"/>
            <a:chOff x="7078457" y="-247141"/>
            <a:chExt cx="5204066" cy="2992240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E0A7040-4A58-6867-801E-755236B8946D}"/>
                </a:ext>
              </a:extLst>
            </p:cNvPr>
            <p:cNvSpPr txBox="1">
              <a:spLocks/>
            </p:cNvSpPr>
            <p:nvPr/>
          </p:nvSpPr>
          <p:spPr>
            <a:xfrm>
              <a:off x="7078457" y="-247141"/>
              <a:ext cx="4487983" cy="2992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invert (</a:t>
              </a:r>
              <a:r>
                <a:rPr lang="en-US" sz="2000" i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flip</a:t>
              </a:r>
              <a:r>
                <a:rPr lang="en-US" sz="2000" dirty="0">
                  <a:cs typeface="Courier New" panose="02070309020205020404" pitchFamily="49" charset="0"/>
                </a:rPr>
                <a:t>)  the lower 8-bits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70D93-F240-38C3-B5A5-0732076F9F55}"/>
                </a:ext>
              </a:extLst>
            </p:cNvPr>
            <p:cNvCxnSpPr/>
            <p:nvPr/>
          </p:nvCxnSpPr>
          <p:spPr>
            <a:xfrm>
              <a:off x="9641904" y="163747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27DFB-1139-A7C6-1DF0-E72D33F22A59}"/>
                </a:ext>
              </a:extLst>
            </p:cNvPr>
            <p:cNvCxnSpPr/>
            <p:nvPr/>
          </p:nvCxnSpPr>
          <p:spPr>
            <a:xfrm>
              <a:off x="10018039" y="160829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5BFE21-7329-D784-883F-EB3CC27947CA}"/>
                </a:ext>
              </a:extLst>
            </p:cNvPr>
            <p:cNvCxnSpPr/>
            <p:nvPr/>
          </p:nvCxnSpPr>
          <p:spPr>
            <a:xfrm>
              <a:off x="9641904" y="66140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988C4F-78E8-3F9C-E374-4E1A224DEB5B}"/>
                </a:ext>
              </a:extLst>
            </p:cNvPr>
            <p:cNvCxnSpPr/>
            <p:nvPr/>
          </p:nvCxnSpPr>
          <p:spPr>
            <a:xfrm>
              <a:off x="10018039" y="63222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0F4701-A5DE-9DCA-2AC2-7AD7A4E37D6B}"/>
                </a:ext>
              </a:extLst>
            </p:cNvPr>
            <p:cNvSpPr txBox="1"/>
            <p:nvPr/>
          </p:nvSpPr>
          <p:spPr>
            <a:xfrm>
              <a:off x="10018039" y="17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C2D775-13BD-0BD4-E467-4722D3FCF71C}"/>
                </a:ext>
              </a:extLst>
            </p:cNvPr>
            <p:cNvCxnSpPr/>
            <p:nvPr/>
          </p:nvCxnSpPr>
          <p:spPr>
            <a:xfrm>
              <a:off x="8762805" y="165038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09B3A-1932-4F7E-6D23-48F09789BD0A}"/>
                </a:ext>
              </a:extLst>
            </p:cNvPr>
            <p:cNvCxnSpPr/>
            <p:nvPr/>
          </p:nvCxnSpPr>
          <p:spPr>
            <a:xfrm>
              <a:off x="9138940" y="162120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364A7C-36FC-7582-7396-64989F12E3D8}"/>
                </a:ext>
              </a:extLst>
            </p:cNvPr>
            <p:cNvCxnSpPr/>
            <p:nvPr/>
          </p:nvCxnSpPr>
          <p:spPr>
            <a:xfrm>
              <a:off x="8762805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6609C-94A4-2428-C3BB-1E080CFD8F5C}"/>
                </a:ext>
              </a:extLst>
            </p:cNvPr>
            <p:cNvCxnSpPr/>
            <p:nvPr/>
          </p:nvCxnSpPr>
          <p:spPr>
            <a:xfrm>
              <a:off x="9138940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236E5-9193-C472-8714-D33EA61ED0AD}"/>
                </a:ext>
              </a:extLst>
            </p:cNvPr>
            <p:cNvSpPr txBox="1"/>
            <p:nvPr/>
          </p:nvSpPr>
          <p:spPr>
            <a:xfrm>
              <a:off x="7308560" y="1781866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7F08ED-C114-C1AF-75FB-3F7746FDCF16}"/>
                </a:ext>
              </a:extLst>
            </p:cNvPr>
            <p:cNvSpPr txBox="1"/>
            <p:nvPr/>
          </p:nvSpPr>
          <p:spPr>
            <a:xfrm>
              <a:off x="10264022" y="2201925"/>
              <a:ext cx="201850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88: 1000 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EABAD9-B8C3-6099-46F6-D2B7C70A4A03}"/>
              </a:ext>
            </a:extLst>
          </p:cNvPr>
          <p:cNvGrpSpPr/>
          <p:nvPr/>
        </p:nvGrpSpPr>
        <p:grpSpPr>
          <a:xfrm>
            <a:off x="6313593" y="3459807"/>
            <a:ext cx="5585942" cy="2487455"/>
            <a:chOff x="6215817" y="3952256"/>
            <a:chExt cx="5585942" cy="248745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F46DAD8-882D-FA1D-C2A9-998AE0AE4CD6}"/>
                </a:ext>
              </a:extLst>
            </p:cNvPr>
            <p:cNvSpPr txBox="1">
              <a:spLocks/>
            </p:cNvSpPr>
            <p:nvPr/>
          </p:nvSpPr>
          <p:spPr>
            <a:xfrm>
              <a:off x="6215817" y="3952256"/>
              <a:ext cx="5585942" cy="2487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apply a 2</a:t>
              </a:r>
              <a:r>
                <a:rPr lang="en-US" sz="2000" baseline="30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time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original value!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390509-7B77-75C9-2921-835951B1374A}"/>
                </a:ext>
              </a:extLst>
            </p:cNvPr>
            <p:cNvCxnSpPr/>
            <p:nvPr/>
          </p:nvCxnSpPr>
          <p:spPr>
            <a:xfrm>
              <a:off x="8895546" y="53315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64C1D9-9D15-4E4A-619A-ACBF5A49A006}"/>
                </a:ext>
              </a:extLst>
            </p:cNvPr>
            <p:cNvCxnSpPr/>
            <p:nvPr/>
          </p:nvCxnSpPr>
          <p:spPr>
            <a:xfrm>
              <a:off x="9271681" y="53023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278756-C9B3-9A61-8AA0-43C7DD815347}"/>
                </a:ext>
              </a:extLst>
            </p:cNvPr>
            <p:cNvCxnSpPr/>
            <p:nvPr/>
          </p:nvCxnSpPr>
          <p:spPr>
            <a:xfrm>
              <a:off x="8895546" y="43555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ACE81C-6F51-AB67-3B52-D8F67F9FC86F}"/>
                </a:ext>
              </a:extLst>
            </p:cNvPr>
            <p:cNvCxnSpPr/>
            <p:nvPr/>
          </p:nvCxnSpPr>
          <p:spPr>
            <a:xfrm>
              <a:off x="9271681" y="4326323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8CAFD-F1B7-7FDA-D03F-935BE6CF2AC6}"/>
                </a:ext>
              </a:extLst>
            </p:cNvPr>
            <p:cNvSpPr txBox="1"/>
            <p:nvPr/>
          </p:nvSpPr>
          <p:spPr>
            <a:xfrm>
              <a:off x="9271681" y="5427617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AFDA1A-F5CF-8F63-22C1-53EC5448CE3F}"/>
                </a:ext>
              </a:extLst>
            </p:cNvPr>
            <p:cNvCxnSpPr/>
            <p:nvPr/>
          </p:nvCxnSpPr>
          <p:spPr>
            <a:xfrm>
              <a:off x="8016447" y="534448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83AD405-20EA-CB06-53A7-32756500C69D}"/>
                </a:ext>
              </a:extLst>
            </p:cNvPr>
            <p:cNvCxnSpPr/>
            <p:nvPr/>
          </p:nvCxnSpPr>
          <p:spPr>
            <a:xfrm>
              <a:off x="8392582" y="53153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32E545-837F-86D8-D462-D91E6F65433D}"/>
                </a:ext>
              </a:extLst>
            </p:cNvPr>
            <p:cNvCxnSpPr/>
            <p:nvPr/>
          </p:nvCxnSpPr>
          <p:spPr>
            <a:xfrm>
              <a:off x="8016447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5127503-D696-84AD-9C5E-25C01CB4047D}"/>
                </a:ext>
              </a:extLst>
            </p:cNvPr>
            <p:cNvCxnSpPr/>
            <p:nvPr/>
          </p:nvCxnSpPr>
          <p:spPr>
            <a:xfrm>
              <a:off x="8392582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B4F404-F29B-0A98-92B2-BBED7BE03D2D}"/>
              </a:ext>
            </a:extLst>
          </p:cNvPr>
          <p:cNvSpPr txBox="1"/>
          <p:nvPr/>
        </p:nvSpPr>
        <p:spPr>
          <a:xfrm>
            <a:off x="10007701" y="854252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77: 0111 0111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A255BC-535E-4AD0-616A-412D26D42D12}"/>
              </a:ext>
            </a:extLst>
          </p:cNvPr>
          <p:cNvSpPr txBox="1">
            <a:spLocks/>
          </p:cNvSpPr>
          <p:nvPr/>
        </p:nvSpPr>
        <p:spPr>
          <a:xfrm>
            <a:off x="392368" y="4016027"/>
            <a:ext cx="4595268" cy="1004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Example: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the lower 8-bits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r1, r2, 0xff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FD3806-6CAF-FA1F-061B-BCABE55F2B61}"/>
              </a:ext>
            </a:extLst>
          </p:cNvPr>
          <p:cNvSpPr txBox="1">
            <a:spLocks/>
          </p:cNvSpPr>
          <p:nvPr/>
        </p:nvSpPr>
        <p:spPr>
          <a:xfrm>
            <a:off x="728104" y="5184461"/>
            <a:ext cx="2998071" cy="1004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= r2 ^ 0xff;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4174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48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878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95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6886527" y="4500062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6689357" y="1781938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 rot="5400000">
            <a:off x="8125305" y="3806625"/>
            <a:ext cx="9022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1214A-07F9-E7CE-C4C3-E3BC4DEBFE40}"/>
              </a:ext>
            </a:extLst>
          </p:cNvPr>
          <p:cNvSpPr txBox="1"/>
          <p:nvPr/>
        </p:nvSpPr>
        <p:spPr>
          <a:xfrm>
            <a:off x="392906" y="4453366"/>
            <a:ext cx="6068857" cy="1815882"/>
          </a:xfrm>
          <a:prstGeom prst="rect">
            <a:avLst/>
          </a:prstGeom>
          <a:noFill/>
          <a:ln w="34925">
            <a:solidFill>
              <a:schemeClr val="accent5">
                <a:alpha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 -8 + 1 = -7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</a:t>
            </a:r>
          </a:p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(-128 + 64 + 32 + 16 + 8)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+ 1 =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-8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+ 1 = -7 </a:t>
            </a:r>
          </a:p>
        </p:txBody>
      </p:sp>
    </p:spTree>
    <p:extLst>
      <p:ext uri="{BB962C8B-B14F-4D97-AF65-F5344CB8AC3E}">
        <p14:creationId xmlns:p14="http://schemas.microsoft.com/office/powerpoint/2010/main" val="249512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AFE97-4A90-1A48-AC61-60A95CC33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46582" y="585551"/>
            <a:ext cx="6815590" cy="15699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Convert from smaller to larger integral data types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 and Java automatically performs sign extension 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Example (on pi-cluster with 32-bit int)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FB9CE-2B75-0743-869D-FBF96591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4675"/>
          </a:xfrm>
        </p:spPr>
        <p:txBody>
          <a:bodyPr/>
          <a:lstStyle/>
          <a:p>
            <a:r>
              <a:rPr lang="en-US" dirty="0"/>
              <a:t>Sign Extension in C: Type casts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A34CE-6C45-1F48-ADAE-77C6C873FD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6F22B-8714-5255-D9AA-4B91FAC2427A}"/>
              </a:ext>
            </a:extLst>
          </p:cNvPr>
          <p:cNvSpPr txBox="1"/>
          <p:nvPr/>
        </p:nvSpPr>
        <p:spPr>
          <a:xfrm>
            <a:off x="1743654" y="2222516"/>
            <a:ext cx="4336444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char c = -1;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int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c;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d = 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j = d;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= 0x%hhx\n",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%d\n",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0x%x\n",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 = 0x%hhx\n",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decimal = %d\n",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= 0x%x\n",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EC53A-9565-16F2-06E3-415ED884DE73}"/>
              </a:ext>
            </a:extLst>
          </p:cNvPr>
          <p:cNvSpPr txBox="1"/>
          <p:nvPr/>
        </p:nvSpPr>
        <p:spPr>
          <a:xfrm>
            <a:off x="7510338" y="2899623"/>
            <a:ext cx="2159566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decimal = -1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= 0xff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-1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0xffffffff</a:t>
            </a:r>
          </a:p>
          <a:p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= 0x1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= 0x1</a:t>
            </a:r>
          </a:p>
        </p:txBody>
      </p:sp>
    </p:spTree>
    <p:extLst>
      <p:ext uri="{BB962C8B-B14F-4D97-AF65-F5344CB8AC3E}">
        <p14:creationId xmlns:p14="http://schemas.microsoft.com/office/powerpoint/2010/main" val="2752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C8052A2-13F7-8247-8362-1AE4DFD13651}"/>
              </a:ext>
            </a:extLst>
          </p:cNvPr>
          <p:cNvSpPr/>
          <p:nvPr/>
        </p:nvSpPr>
        <p:spPr bwMode="auto">
          <a:xfrm>
            <a:off x="8718037" y="1565627"/>
            <a:ext cx="2933270" cy="385887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Version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79329" y="3503399"/>
            <a:ext cx="5281618" cy="19296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counting loop </a:t>
            </a:r>
            <a:r>
              <a:rPr lang="en-US" dirty="0"/>
              <a:t>has </a:t>
            </a:r>
            <a:r>
              <a:rPr lang="en-US" dirty="0">
                <a:solidFill>
                  <a:srgbClr val="0070C0"/>
                </a:solidFill>
              </a:rPr>
              <a:t>three parts</a:t>
            </a:r>
            <a:r>
              <a:rPr lang="en-US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37440"/>
                </a:solidFill>
              </a:rPr>
              <a:t>Pre-loop</a:t>
            </a:r>
            <a:r>
              <a:rPr lang="en-US" dirty="0"/>
              <a:t> setup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Pre-test loop guard </a:t>
            </a:r>
            <a:r>
              <a:rPr lang="en-US" dirty="0"/>
              <a:t>conditions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Post-loop</a:t>
            </a:r>
            <a:r>
              <a:rPr lang="en-US" dirty="0"/>
              <a:t> update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422738" y="1823136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926870" y="910637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322246" y="953227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4020140" y="956301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762763" y="64992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8C1B-67A0-3071-49F6-E7B8519FE930}"/>
              </a:ext>
            </a:extLst>
          </p:cNvPr>
          <p:cNvGrpSpPr/>
          <p:nvPr/>
        </p:nvGrpSpPr>
        <p:grpSpPr>
          <a:xfrm>
            <a:off x="6230372" y="4054834"/>
            <a:ext cx="3005241" cy="400110"/>
            <a:chOff x="4476421" y="4702608"/>
            <a:chExt cx="3005241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A2AA33-584F-1C80-7434-D6165BB7D1FF}"/>
                </a:ext>
              </a:extLst>
            </p:cNvPr>
            <p:cNvSpPr txBox="1"/>
            <p:nvPr/>
          </p:nvSpPr>
          <p:spPr>
            <a:xfrm>
              <a:off x="4476421" y="4702608"/>
              <a:ext cx="210931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57" name="Up Arrow 56">
              <a:extLst>
                <a:ext uri="{FF2B5EF4-FFF2-40B4-BE49-F238E27FC236}">
                  <a16:creationId xmlns:a16="http://schemas.microsoft.com/office/drawing/2014/main" id="{B36BFBAB-5943-7D09-402C-0048A69A603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A1C24C-32ED-5174-579D-5E9CD3F0F12F}"/>
              </a:ext>
            </a:extLst>
          </p:cNvPr>
          <p:cNvGrpSpPr/>
          <p:nvPr/>
        </p:nvGrpSpPr>
        <p:grpSpPr>
          <a:xfrm>
            <a:off x="6491581" y="1665521"/>
            <a:ext cx="2845183" cy="400110"/>
            <a:chOff x="4636479" y="4719754"/>
            <a:chExt cx="2845183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C526CB-A441-C064-38A5-487A63C4F991}"/>
                </a:ext>
              </a:extLst>
            </p:cNvPr>
            <p:cNvSpPr txBox="1"/>
            <p:nvPr/>
          </p:nvSpPr>
          <p:spPr>
            <a:xfrm>
              <a:off x="4636479" y="4719754"/>
              <a:ext cx="193185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 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C51A337F-DA63-5712-CBE7-E8180480EC4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3428F1-40BC-95C3-907D-858389CBEFD8}"/>
              </a:ext>
            </a:extLst>
          </p:cNvPr>
          <p:cNvGrpSpPr/>
          <p:nvPr/>
        </p:nvGrpSpPr>
        <p:grpSpPr>
          <a:xfrm>
            <a:off x="5790218" y="2664451"/>
            <a:ext cx="3546546" cy="591530"/>
            <a:chOff x="6175143" y="1169242"/>
            <a:chExt cx="3546546" cy="5915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B27EBFD-5E5F-17D2-F5D7-A0A3A99A6307}"/>
                </a:ext>
              </a:extLst>
            </p:cNvPr>
            <p:cNvGrpSpPr/>
            <p:nvPr/>
          </p:nvGrpSpPr>
          <p:grpSpPr>
            <a:xfrm>
              <a:off x="6175143" y="1254271"/>
              <a:ext cx="3332322" cy="400110"/>
              <a:chOff x="4149339" y="4679040"/>
              <a:chExt cx="3332322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B9192D-061A-1DE7-7102-551B316F93CC}"/>
                  </a:ext>
                </a:extLst>
              </p:cNvPr>
              <p:cNvSpPr txBox="1"/>
              <p:nvPr/>
            </p:nvSpPr>
            <p:spPr>
              <a:xfrm>
                <a:off x="4149339" y="4679040"/>
                <a:ext cx="2611359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Up Arrow 63">
                <a:extLst>
                  <a:ext uri="{FF2B5EF4-FFF2-40B4-BE49-F238E27FC236}">
                    <a16:creationId xmlns:a16="http://schemas.microsoft.com/office/drawing/2014/main" id="{1229BAFC-CE3F-BA08-891A-C78D95CE1C88}"/>
                  </a:ext>
                </a:extLst>
              </p:cNvPr>
              <p:cNvSpPr/>
              <p:nvPr/>
            </p:nvSpPr>
            <p:spPr>
              <a:xfrm rot="5400000">
                <a:off x="7069521" y="4547786"/>
                <a:ext cx="125767" cy="69851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A33DF842-A155-E632-6470-B087B23BFE5D}"/>
                </a:ext>
              </a:extLst>
            </p:cNvPr>
            <p:cNvSpPr/>
            <p:nvPr/>
          </p:nvSpPr>
          <p:spPr>
            <a:xfrm>
              <a:off x="9519388" y="116924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D0234358-C017-141B-F550-C08FD479C068}"/>
              </a:ext>
            </a:extLst>
          </p:cNvPr>
          <p:cNvSpPr/>
          <p:nvPr/>
        </p:nvSpPr>
        <p:spPr>
          <a:xfrm rot="5400000" flipH="1">
            <a:off x="9894805" y="2699581"/>
            <a:ext cx="2666025" cy="1240858"/>
          </a:xfrm>
          <a:prstGeom prst="uturnArrow">
            <a:avLst>
              <a:gd name="adj1" fmla="val 3932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" grpId="0" uiExpand="1" build="p" animBg="1"/>
      <p:bldP spid="55" grpId="0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/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75529" cy="831517"/>
            <a:chOff x="7311190" y="5557147"/>
            <a:chExt cx="4275529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7552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07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9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570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07221" y="1052303"/>
            <a:ext cx="6494784" cy="3959761"/>
            <a:chOff x="5378744" y="1736863"/>
            <a:chExt cx="6494784" cy="395976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736863"/>
              <a:ext cx="6494784" cy="3959761"/>
              <a:chOff x="190785" y="1374726"/>
              <a:chExt cx="6494784" cy="395976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25900" y="2411784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71996" y="2348752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0x</a:t>
                </a:r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79740" y="-270252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41295" y="1374726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81804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63370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24458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51239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067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0x1234568c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44814" y="2401211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946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DE17-4EF5-1492-BFCD-055647AD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pointers to examine byte order (on pi-cluster)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D2FE6D-F63D-B614-5C08-44EAF07E4C3B}"/>
              </a:ext>
            </a:extLst>
          </p:cNvPr>
          <p:cNvSpPr/>
          <p:nvPr/>
        </p:nvSpPr>
        <p:spPr bwMode="auto">
          <a:xfrm>
            <a:off x="334015" y="1673596"/>
            <a:ext cx="7532948" cy="414885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SZ 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foo[SZ] = {0x11223344, 0xaabbccdd};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foo;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(unsigned char *)foo;</a:t>
            </a:r>
          </a:p>
          <a:p>
            <a:b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SZ-1;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&gt;=  0;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("foo[%d]: %x\n",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*(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(foo)-1;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&gt;= 0;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("byte %d: %x\n",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(unsigned int)*(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0;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F80D679-2A3A-0CE3-E976-9B14D1B08A44}"/>
              </a:ext>
            </a:extLst>
          </p:cNvPr>
          <p:cNvSpPr/>
          <p:nvPr/>
        </p:nvSpPr>
        <p:spPr bwMode="auto">
          <a:xfrm>
            <a:off x="8170439" y="813531"/>
            <a:ext cx="3865569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kmuller@keithm-pi4:~$ ./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foo[1]: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aabbccdd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foo[0]: 11223344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7: aa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6: bb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5: cc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4: dd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3: 11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2: 22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1: 33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0: 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53314E-92FF-7C57-0694-F366873ED9E4}"/>
              </a:ext>
            </a:extLst>
          </p:cNvPr>
          <p:cNvGrpSpPr/>
          <p:nvPr/>
        </p:nvGrpSpPr>
        <p:grpSpPr>
          <a:xfrm>
            <a:off x="8307566" y="3748022"/>
            <a:ext cx="2541946" cy="3022846"/>
            <a:chOff x="9900689" y="1854602"/>
            <a:chExt cx="2541946" cy="30228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A420C4-99DC-6EE8-1AEE-CA707264CA19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918FEF-6583-B1D8-EFAA-C687581E202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9F021E-3CCA-8702-9BDD-AB1F5BCF2D6E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CFD6CC-281A-8AC4-4710-B15CB2C2C881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6BF323-A4E8-E4D8-60EB-233259CB66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0x44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07EF67-1C44-4C74-5BFC-3B498A1E50E5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692139-F0D1-2C92-84C4-B58C816CA416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9A04BF-206A-49D0-7F11-3B5CB7A37866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248A0B-C65D-EE7A-DD17-4DB82823CF45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F152D7-81A4-622C-36CC-A060C7EF4AF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82D77F-ECA6-5778-9031-B3905D525AAD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669242-0531-B9FF-0F24-F330EB1A71EE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95AC86-A396-1FB2-EFA6-3579E1E64139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0xdd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A91FE9-D667-4D43-1798-A6F338FE80C9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0xcc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AD2C3B-DB38-CF46-2390-6E3C8FA95874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0xbb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CF04A5-43F1-4368-E68B-4DE23AE5CDB3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4F2A775-4AE8-C146-25B1-2B9C257B54A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9648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8362-B16A-5D4D-929A-065D91C2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08" y="161915"/>
            <a:ext cx="10515600" cy="326715"/>
          </a:xfrm>
        </p:spPr>
        <p:txBody>
          <a:bodyPr/>
          <a:lstStyle/>
          <a:p>
            <a:r>
              <a:rPr lang="en-US" dirty="0"/>
              <a:t>Shift and Rotate Instructions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B9A9B-C85E-1448-8A6B-5F897F2D6848}"/>
              </a:ext>
            </a:extLst>
          </p:cNvPr>
          <p:cNvGraphicFramePr>
            <a:graphicFrameLocks noGrp="1"/>
          </p:cNvGraphicFramePr>
          <p:nvPr/>
        </p:nvGraphicFramePr>
        <p:xfrm>
          <a:off x="69277" y="2615466"/>
          <a:ext cx="12053453" cy="365759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105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3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8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24920">
                  <a:extLst>
                    <a:ext uri="{9D8B030D-6E8A-4147-A177-3AD203B41FA5}">
                      <a16:colId xmlns:a16="http://schemas.microsoft.com/office/drawing/2014/main" val="1907317855"/>
                    </a:ext>
                  </a:extLst>
                </a:gridCol>
              </a:tblGrid>
              <a:tr h="43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Instruction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Syntax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 </a:t>
                      </a: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Diagram</a:t>
                      </a: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 Shift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 or unsigned int x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x &lt;&lt;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&lt;&lt;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&lt;&lt;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Zero fills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0 - 31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  	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  	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&gt;&gt;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Zero fills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1 – 32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Arithmetic Shift Right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Sign extends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1 - 32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Rotate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= (x&gt;&gt;n)|(x&lt;&lt;(32-n));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right rotate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rot: 0 - 31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9876DA-7074-6C4A-A4B5-A2C4A6440666}"/>
              </a:ext>
            </a:extLst>
          </p:cNvPr>
          <p:cNvGrpSpPr/>
          <p:nvPr/>
        </p:nvGrpSpPr>
        <p:grpSpPr>
          <a:xfrm>
            <a:off x="8006914" y="3096495"/>
            <a:ext cx="4054017" cy="3150786"/>
            <a:chOff x="7981119" y="1813123"/>
            <a:chExt cx="4054017" cy="3150786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0913DBE-3C8A-854C-A68F-32C2A7303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125" y="1813123"/>
              <a:ext cx="4054011" cy="56711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1F31065-7F41-E44C-AB3A-F5E5A864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119" y="2658071"/>
              <a:ext cx="4054017" cy="56711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87172E8-D38A-9340-8073-08564E9A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1991" y="3416496"/>
              <a:ext cx="3732277" cy="67142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D418FB-949A-C54C-BA0C-417983E2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69710" y="4181842"/>
              <a:ext cx="3108619" cy="782067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666F35-AC0F-CD46-B18E-AF28104F48C1}"/>
              </a:ext>
            </a:extLst>
          </p:cNvPr>
          <p:cNvGrpSpPr/>
          <p:nvPr/>
        </p:nvGrpSpPr>
        <p:grpSpPr>
          <a:xfrm>
            <a:off x="286816" y="465383"/>
            <a:ext cx="5582408" cy="1878518"/>
            <a:chOff x="209950" y="457200"/>
            <a:chExt cx="5582408" cy="187851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C94EA85-36FC-F14D-B2FA-2F4E7B7378A7}"/>
                </a:ext>
              </a:extLst>
            </p:cNvPr>
            <p:cNvSpPr/>
            <p:nvPr/>
          </p:nvSpPr>
          <p:spPr>
            <a:xfrm>
              <a:off x="209950" y="457200"/>
              <a:ext cx="5582408" cy="187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138C9CBF-F78B-9C47-8487-58E0FA2BDAB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16149" y="937787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1A4A246-486E-1D49-90B6-982CEB9FE77E}"/>
                </a:ext>
              </a:extLst>
            </p:cNvPr>
            <p:cNvSpPr txBox="1"/>
            <p:nvPr/>
          </p:nvSpPr>
          <p:spPr>
            <a:xfrm>
              <a:off x="3538876" y="1300444"/>
              <a:ext cx="21595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55CDDC7B-E048-8B4D-AF7B-7787696DF0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97394" y="97288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2312E8D-0615-3C4B-BFBC-1B3A2CEB0875}"/>
                </a:ext>
              </a:extLst>
            </p:cNvPr>
            <p:cNvSpPr txBox="1"/>
            <p:nvPr/>
          </p:nvSpPr>
          <p:spPr>
            <a:xfrm>
              <a:off x="717264" y="1290529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402050A-387D-4543-8F97-6A90F46966BA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</a:t>
              </a:r>
              <a:r>
                <a:rPr lang="en-US" sz="2000" b="1" dirty="0" err="1">
                  <a:solidFill>
                    <a:schemeClr val="tx2"/>
                  </a:solidFill>
                </a:rPr>
                <a:t>inst</a:t>
              </a:r>
              <a:r>
                <a:rPr lang="en-US" sz="2000" b="1" dirty="0">
                  <a:solidFill>
                    <a:schemeClr val="tx2"/>
                  </a:solidFill>
                </a:rPr>
                <a:t>&gt;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D4AE29E-C2BC-354A-8988-1BFA100C922F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4D259-FC4C-7440-945C-1D91CC6EC1CD}"/>
              </a:ext>
            </a:extLst>
          </p:cNvPr>
          <p:cNvSpPr txBox="1"/>
          <p:nvPr/>
        </p:nvSpPr>
        <p:spPr>
          <a:xfrm>
            <a:off x="3444852" y="577492"/>
            <a:ext cx="101181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const5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4B08E82-19D5-C345-8E39-2D12DC87F4FF}"/>
              </a:ext>
            </a:extLst>
          </p:cNvPr>
          <p:cNvSpPr txBox="1"/>
          <p:nvPr/>
        </p:nvSpPr>
        <p:spPr>
          <a:xfrm>
            <a:off x="2600933" y="575768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37EA491-2E5B-CE47-9794-A8FA4CB75E17}"/>
              </a:ext>
            </a:extLst>
          </p:cNvPr>
          <p:cNvCxnSpPr>
            <a:cxnSpLocks/>
          </p:cNvCxnSpPr>
          <p:nvPr/>
        </p:nvCxnSpPr>
        <p:spPr bwMode="auto">
          <a:xfrm flipV="1">
            <a:off x="3013721" y="935458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10C8C97-6D46-8F48-9342-44A9DBEE8AA6}"/>
              </a:ext>
            </a:extLst>
          </p:cNvPr>
          <p:cNvSpPr txBox="1"/>
          <p:nvPr/>
        </p:nvSpPr>
        <p:spPr>
          <a:xfrm>
            <a:off x="2322450" y="1303086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0B7B8AE-3469-7642-AA30-F827BAB0C087}"/>
              </a:ext>
            </a:extLst>
          </p:cNvPr>
          <p:cNvSpPr txBox="1"/>
          <p:nvPr/>
        </p:nvSpPr>
        <p:spPr>
          <a:xfrm>
            <a:off x="901279" y="1805792"/>
            <a:ext cx="5078735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bit to shift or rotate: </a:t>
            </a:r>
            <a:r>
              <a:rPr lang="en-US" dirty="0">
                <a:solidFill>
                  <a:srgbClr val="0070C0"/>
                </a:solidFill>
              </a:rPr>
              <a:t>const  5 bits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DABAEB-3BDF-4949-AAA3-F8378499B4C2}"/>
              </a:ext>
            </a:extLst>
          </p:cNvPr>
          <p:cNvGrpSpPr/>
          <p:nvPr/>
        </p:nvGrpSpPr>
        <p:grpSpPr>
          <a:xfrm>
            <a:off x="6417388" y="454491"/>
            <a:ext cx="5557196" cy="1889410"/>
            <a:chOff x="6417388" y="454491"/>
            <a:chExt cx="5557196" cy="188941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A63F1AF-BD9C-C141-9B65-44A162435970}"/>
                </a:ext>
              </a:extLst>
            </p:cNvPr>
            <p:cNvGrpSpPr/>
            <p:nvPr/>
          </p:nvGrpSpPr>
          <p:grpSpPr>
            <a:xfrm>
              <a:off x="6417388" y="454491"/>
              <a:ext cx="5557196" cy="1889410"/>
              <a:chOff x="23323" y="457200"/>
              <a:chExt cx="5557196" cy="1889410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BC1347B-4BD2-4E49-95AF-6D5E75402D1F}"/>
                  </a:ext>
                </a:extLst>
              </p:cNvPr>
              <p:cNvSpPr/>
              <p:nvPr/>
            </p:nvSpPr>
            <p:spPr>
              <a:xfrm>
                <a:off x="23323" y="457200"/>
                <a:ext cx="5557196" cy="18894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47BBDCBD-D29C-C543-AA5F-1F5CC6F2606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4CB93B4-7EBA-814D-A9A7-0FA09E2FC65A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2341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B6071613-F5E4-AC4E-ADCB-90D0414DD2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001FDE5-6D88-944D-AFB2-27963F218641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394C034-2661-6245-A817-520CF75AFBB3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inst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&gt;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8E6F9C6-3FA1-8A40-BCBA-B1C66A7E9AF4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BC503FB-2FBE-5E49-84CC-5DEAFA92C15E}"/>
                </a:ext>
              </a:extLst>
            </p:cNvPr>
            <p:cNvSpPr txBox="1"/>
            <p:nvPr/>
          </p:nvSpPr>
          <p:spPr>
            <a:xfrm>
              <a:off x="8909831" y="57576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5532784-9B63-B740-8047-2466914363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33239" y="96129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0627DE8-5F0C-CA4B-A005-A1996298F179}"/>
                </a:ext>
              </a:extLst>
            </p:cNvPr>
            <p:cNvSpPr txBox="1"/>
            <p:nvPr/>
          </p:nvSpPr>
          <p:spPr>
            <a:xfrm>
              <a:off x="8722918" y="130716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37EB093-0AEE-2B48-9655-BE4A7E1FBA60}"/>
                </a:ext>
              </a:extLst>
            </p:cNvPr>
            <p:cNvSpPr txBox="1"/>
            <p:nvPr/>
          </p:nvSpPr>
          <p:spPr>
            <a:xfrm>
              <a:off x="9752338" y="58482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97E0C89-4C38-F34F-B941-3C473A19C05B}"/>
                </a:ext>
              </a:extLst>
            </p:cNvPr>
            <p:cNvSpPr txBox="1"/>
            <p:nvPr/>
          </p:nvSpPr>
          <p:spPr>
            <a:xfrm>
              <a:off x="7331214" y="1830300"/>
              <a:ext cx="365546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Number of bit to shift or rotate: </a:t>
              </a:r>
              <a:r>
                <a:rPr lang="en-US" dirty="0">
                  <a:solidFill>
                    <a:srgbClr val="0070C0"/>
                  </a:solidFill>
                </a:rPr>
                <a:t>Rs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72FD5B-61A9-954C-A48A-3521D5B4A8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4943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B918-F64C-C34A-9608-5248E8F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0" y="60212"/>
            <a:ext cx="10515600" cy="468975"/>
          </a:xfrm>
        </p:spPr>
        <p:txBody>
          <a:bodyPr/>
          <a:lstStyle/>
          <a:p>
            <a:r>
              <a:rPr lang="en-US" dirty="0"/>
              <a:t>Shift Operations in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is number of bits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shift a </a:t>
                </a:r>
                <a:r>
                  <a:rPr lang="en-US" sz="2200" dirty="0">
                    <a:solidFill>
                      <a:srgbClr val="2C895B"/>
                    </a:solidFill>
                  </a:rPr>
                  <a:t>variable x</a:t>
                </a:r>
                <a:r>
                  <a:rPr lang="en-US" sz="2200" dirty="0">
                    <a:solidFill>
                      <a:srgbClr val="FFC000"/>
                    </a:solidFill>
                  </a:rPr>
                  <a:t> </a:t>
                </a:r>
                <a:r>
                  <a:rPr lang="en-US" sz="2200" dirty="0">
                    <a:solidFill>
                      <a:schemeClr val="tx2"/>
                    </a:solidFill>
                  </a:rPr>
                  <a:t>of</a:t>
                </a:r>
                <a:r>
                  <a:rPr lang="en-US" sz="2200" dirty="0">
                    <a:solidFill>
                      <a:srgbClr val="C00000"/>
                    </a:solidFill>
                  </a:rPr>
                  <a:t> width w bits</a:t>
                </a:r>
                <a:endParaRPr lang="en-US" sz="2200" b="1" dirty="0">
                  <a:solidFill>
                    <a:schemeClr val="accent5"/>
                  </a:solidFill>
                </a:endParaRPr>
              </a:p>
              <a:p>
                <a:r>
                  <a:rPr lang="en-US" sz="2200" dirty="0"/>
                  <a:t>Shifts by </a:t>
                </a:r>
                <a:r>
                  <a:rPr lang="en-US" sz="2200" b="1" dirty="0">
                    <a:solidFill>
                      <a:schemeClr val="accent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&lt; 0</a:t>
                </a:r>
                <a:r>
                  <a:rPr lang="en-US" sz="2200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/>
                  <a:t>or 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</a:t>
                </a:r>
                <a:r>
                  <a:rPr lang="en-US" sz="2200" b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ourier New" panose="02070309020205020404" pitchFamily="49" charset="0"/>
                  </a:rPr>
                  <a:t>≥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w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/>
                  <a:t>are </a:t>
                </a:r>
                <a:r>
                  <a:rPr lang="en-US" sz="2200" i="1" dirty="0"/>
                  <a:t>undefined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Left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&lt;&lt; N</a:t>
                </a:r>
                <a:r>
                  <a:rPr lang="en-US" sz="2200" dirty="0"/>
                  <a:t>) –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Multiplies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sz="2200" b="1" dirty="0"/>
              </a:p>
              <a:p>
                <a:pPr lvl="1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bits left, Fill with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200" dirty="0"/>
                  <a:t>s on right</a:t>
                </a:r>
              </a:p>
              <a:p>
                <a:r>
                  <a:rPr lang="en-US" sz="2200" b="1" dirty="0"/>
                  <a:t>In C:</a:t>
                </a:r>
                <a:r>
                  <a:rPr lang="en-US" sz="2200" dirty="0"/>
                  <a:t>  behavior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r>
                  <a:rPr lang="en-US" sz="2200" dirty="0"/>
                  <a:t> is determined by compiler</a:t>
                </a:r>
              </a:p>
              <a:p>
                <a:pPr lvl="1"/>
                <a:r>
                  <a:rPr lang="en-US" sz="2200" dirty="0" err="1">
                    <a:solidFill>
                      <a:srgbClr val="0070C0"/>
                    </a:solidFill>
                  </a:rPr>
                  <a:t>gcc</a:t>
                </a:r>
                <a:r>
                  <a:rPr lang="en-US" sz="2200" dirty="0">
                    <a:solidFill>
                      <a:srgbClr val="0070C0"/>
                    </a:solidFill>
                  </a:rPr>
                  <a:t>: it depends on data type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en-US" sz="2200" dirty="0">
                    <a:solidFill>
                      <a:srgbClr val="0070C0"/>
                    </a:solidFill>
                  </a:rPr>
                  <a:t> (signed/unsigned)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Right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&gt;&gt; N</a:t>
                </a:r>
                <a:r>
                  <a:rPr lang="en-US" sz="2200" dirty="0"/>
                  <a:t>) - 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Divides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en-US" sz="2200" b="1" dirty="0"/>
              </a:p>
              <a:p>
                <a:pPr lvl="1"/>
                <a:r>
                  <a:rPr lang="en-US" sz="2200" dirty="0">
                    <a:solidFill>
                      <a:srgbClr val="00B0F0"/>
                    </a:solidFill>
                  </a:rPr>
                  <a:t>Logical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200" dirty="0"/>
                  <a:t> variables)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</a:t>
                </a:r>
                <a:r>
                  <a:rPr lang="en-US" sz="2200" dirty="0"/>
                  <a:t>, Fill with 0s on left</a:t>
                </a:r>
              </a:p>
              <a:p>
                <a:pPr lvl="1"/>
                <a:r>
                  <a:rPr lang="en-US" sz="2200" dirty="0">
                    <a:solidFill>
                      <a:schemeClr val="accent3"/>
                    </a:solidFill>
                  </a:rPr>
                  <a:t>Arithmetic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C00000"/>
                    </a:solidFill>
                  </a:rPr>
                  <a:t>signed</a:t>
                </a:r>
                <a:r>
                  <a:rPr lang="en-US" sz="2200" dirty="0"/>
                  <a:t> variables) – </a:t>
                </a:r>
                <a:r>
                  <a:rPr lang="en-US" sz="2200" dirty="0">
                    <a:solidFill>
                      <a:srgbClr val="7030A0"/>
                    </a:solidFill>
                  </a:rPr>
                  <a:t>Sign Extension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 </a:t>
                </a:r>
                <a:r>
                  <a:rPr lang="en-US" sz="2200" dirty="0"/>
                  <a:t>while </a:t>
                </a:r>
                <a:r>
                  <a:rPr lang="en-US" sz="2200" b="1" u="sng" dirty="0"/>
                  <a:t>Replicating</a:t>
                </a:r>
                <a:r>
                  <a:rPr lang="en-US" sz="2200" dirty="0"/>
                  <a:t> the most significant bit on left</a:t>
                </a:r>
              </a:p>
              <a:p>
                <a:pPr lvl="2"/>
                <a:r>
                  <a:rPr lang="en-US" sz="2200" dirty="0">
                    <a:solidFill>
                      <a:srgbClr val="0070C0"/>
                    </a:solidFill>
                  </a:rPr>
                  <a:t>Maintains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sign</a:t>
                </a:r>
                <a:r>
                  <a:rPr lang="en-US" sz="2200" dirty="0"/>
                  <a:t>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endParaRPr lang="en-US" sz="2200" dirty="0"/>
              </a:p>
              <a:p>
                <a:r>
                  <a:rPr lang="en-US" sz="2200" b="1" dirty="0"/>
                  <a:t>In Java:</a:t>
                </a:r>
                <a:r>
                  <a:rPr lang="en-US" sz="2200" dirty="0"/>
                  <a:t>  logical shift is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&gt;&gt;&gt;</a:t>
                </a:r>
                <a:r>
                  <a:rPr lang="en-US" sz="2200" b="1" dirty="0"/>
                  <a:t> </a:t>
                </a:r>
                <a:r>
                  <a:rPr lang="en-US" sz="2200" dirty="0"/>
                  <a:t>and arithmetic shift is 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blipFill>
                <a:blip r:embed="rId2"/>
                <a:stretch>
                  <a:fillRect l="-642" r="-1445" b="-143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C153C7B-D2EE-872A-2479-F87D2CE263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0484" y="5027893"/>
            <a:ext cx="3855961" cy="69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B0ED9-11E5-9DEF-C4B8-1F0711F01A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587" y="4142524"/>
            <a:ext cx="3962413" cy="55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2F19-8B81-12DC-149C-DE52AA94AD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409" y="1636651"/>
            <a:ext cx="3749508" cy="5245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972E7-64AB-E27F-BA28-0968DB51C7A1}"/>
              </a:ext>
            </a:extLst>
          </p:cNvPr>
          <p:cNvSpPr txBox="1"/>
          <p:nvPr/>
        </p:nvSpPr>
        <p:spPr>
          <a:xfrm>
            <a:off x="9505740" y="13766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Shift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CC527-A799-F547-2469-FFBF350A9D4A}"/>
              </a:ext>
            </a:extLst>
          </p:cNvPr>
          <p:cNvSpPr txBox="1"/>
          <p:nvPr/>
        </p:nvSpPr>
        <p:spPr>
          <a:xfrm>
            <a:off x="9098353" y="39105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logical Shift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C20D-D19D-2253-72AF-2BC07A3D1914}"/>
              </a:ext>
            </a:extLst>
          </p:cNvPr>
          <p:cNvSpPr txBox="1"/>
          <p:nvPr/>
        </p:nvSpPr>
        <p:spPr>
          <a:xfrm>
            <a:off x="9086022" y="4925946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Arithmetic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7214C-C859-254C-8416-13EB4D70A0A3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139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/>
      <p:bldP spid="13" grpId="0"/>
      <p:bldP spid="14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162697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 // bit 31 is a one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63052F-BA82-3746-91BA-77D8C8B91EB4}"/>
              </a:ext>
            </a:extLst>
          </p:cNvPr>
          <p:cNvGrpSpPr/>
          <p:nvPr/>
        </p:nvGrpSpPr>
        <p:grpSpPr>
          <a:xfrm>
            <a:off x="5454791" y="3496757"/>
            <a:ext cx="3084729" cy="2787427"/>
            <a:chOff x="1171140" y="2342568"/>
            <a:chExt cx="3084729" cy="278742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83FFC9B-0C3C-B546-9F15-828D96594648}"/>
                </a:ext>
              </a:extLst>
            </p:cNvPr>
            <p:cNvSpPr/>
            <p:nvPr/>
          </p:nvSpPr>
          <p:spPr bwMode="auto">
            <a:xfrm>
              <a:off x="1171140" y="3134746"/>
              <a:ext cx="3073276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-1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neg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50C9AF-3A72-5A4F-9424-3A689DBA3DFD}"/>
                </a:ext>
              </a:extLst>
            </p:cNvPr>
            <p:cNvSpPr txBox="1"/>
            <p:nvPr/>
          </p:nvSpPr>
          <p:spPr>
            <a:xfrm>
              <a:off x="1182592" y="2342568"/>
              <a:ext cx="30732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-1 if r0 negative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83A73F-503C-1085-AA05-FB22C7EB2719}"/>
              </a:ext>
            </a:extLst>
          </p:cNvPr>
          <p:cNvSpPr/>
          <p:nvPr/>
        </p:nvSpPr>
        <p:spPr bwMode="auto">
          <a:xfrm>
            <a:off x="579206" y="4354262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-1)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neg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89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</a:t>
            </a:r>
            <a:r>
              <a:rPr lang="en-US" dirty="0" err="1"/>
              <a:t>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00133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0x7b ab ab 77  // bit 31 is a zero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67F2B9-B368-9F4A-B6D4-8BDEE6917CC1}"/>
              </a:ext>
            </a:extLst>
          </p:cNvPr>
          <p:cNvGrpSpPr/>
          <p:nvPr/>
        </p:nvGrpSpPr>
        <p:grpSpPr>
          <a:xfrm>
            <a:off x="5724530" y="3396212"/>
            <a:ext cx="3663946" cy="2831730"/>
            <a:chOff x="854288" y="3916170"/>
            <a:chExt cx="3663946" cy="283173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DCBBB71-25A1-854B-B6F0-B32EAF50A660}"/>
                </a:ext>
              </a:extLst>
            </p:cNvPr>
            <p:cNvSpPr/>
            <p:nvPr/>
          </p:nvSpPr>
          <p:spPr bwMode="auto">
            <a:xfrm>
              <a:off x="946185" y="4752651"/>
              <a:ext cx="3572049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0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positive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BDE43-AA57-DA47-9408-5C8AA0327F5C}"/>
                </a:ext>
              </a:extLst>
            </p:cNvPr>
            <p:cNvSpPr txBox="1"/>
            <p:nvPr/>
          </p:nvSpPr>
          <p:spPr>
            <a:xfrm>
              <a:off x="854288" y="3916170"/>
              <a:ext cx="29033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if r0 positive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B24FA-F461-01DF-3966-3FA66CDF07C0}"/>
              </a:ext>
            </a:extLst>
          </p:cNvPr>
          <p:cNvSpPr/>
          <p:nvPr/>
        </p:nvSpPr>
        <p:spPr bwMode="auto">
          <a:xfrm>
            <a:off x="1266886" y="4045434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0)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pos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58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Logical Shift &amp; Rotate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8DB07-5004-3541-A1CC-B006E654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" y="906773"/>
            <a:ext cx="7593890" cy="106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B9112-A05B-8B4F-B9E1-ED146ED71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" y="3130092"/>
            <a:ext cx="7593890" cy="106231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9D951A-8AF5-544F-88DA-747C9913B9CA}"/>
              </a:ext>
            </a:extLst>
          </p:cNvPr>
          <p:cNvSpPr/>
          <p:nvPr/>
        </p:nvSpPr>
        <p:spPr bwMode="auto">
          <a:xfrm>
            <a:off x="7827988" y="42044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E12CE3-6D3F-AF47-81F4-B9B4A0712B49}"/>
              </a:ext>
            </a:extLst>
          </p:cNvPr>
          <p:cNvSpPr/>
          <p:nvPr/>
        </p:nvSpPr>
        <p:spPr bwMode="auto">
          <a:xfrm>
            <a:off x="7838317" y="2738809"/>
            <a:ext cx="3184251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7A6FA-92E2-1144-8114-2A383C1B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93" y="5123731"/>
            <a:ext cx="6164356" cy="15508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B30703-8916-8847-BDB3-5B026B30A4D0}"/>
              </a:ext>
            </a:extLst>
          </p:cNvPr>
          <p:cNvSpPr/>
          <p:nvPr/>
        </p:nvSpPr>
        <p:spPr bwMode="auto">
          <a:xfrm>
            <a:off x="7827988" y="512373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0x77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807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– Version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0471" y="3652325"/>
            <a:ext cx="5281618" cy="24050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Alternative: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move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Pre-test loop guard </a:t>
            </a:r>
            <a:r>
              <a:rPr lang="en-US" sz="2000" dirty="0">
                <a:solidFill>
                  <a:srgbClr val="2C895B"/>
                </a:solidFill>
              </a:rPr>
              <a:t>before the loop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post-test loop guard</a:t>
            </a:r>
          </a:p>
          <a:p>
            <a:pPr lvl="1"/>
            <a:r>
              <a:rPr lang="en-US" sz="2000" i="1" dirty="0">
                <a:solidFill>
                  <a:srgbClr val="F37440"/>
                </a:solidFill>
              </a:rPr>
              <a:t>converts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2C895B"/>
                </a:solidFill>
              </a:rPr>
              <a:t>do while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removes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unconditional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290471" y="1506511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06E79A-8EBD-A241-9BC3-666617D2E9E6}"/>
              </a:ext>
            </a:extLst>
          </p:cNvPr>
          <p:cNvSpPr/>
          <p:nvPr/>
        </p:nvSpPr>
        <p:spPr bwMode="auto">
          <a:xfrm>
            <a:off x="8832705" y="1276086"/>
            <a:ext cx="3245114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794603" y="594012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189979" y="636602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3887873" y="639676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D6BAAE-1C24-CAE3-3331-E3EC64F12C17}"/>
              </a:ext>
            </a:extLst>
          </p:cNvPr>
          <p:cNvGrpSpPr/>
          <p:nvPr/>
        </p:nvGrpSpPr>
        <p:grpSpPr>
          <a:xfrm>
            <a:off x="6262490" y="1354919"/>
            <a:ext cx="3205238" cy="400110"/>
            <a:chOff x="4276424" y="4651309"/>
            <a:chExt cx="3205238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D41878-B845-CC7C-DFD1-E6AC5D21EE4C}"/>
                </a:ext>
              </a:extLst>
            </p:cNvPr>
            <p:cNvSpPr txBox="1"/>
            <p:nvPr/>
          </p:nvSpPr>
          <p:spPr>
            <a:xfrm>
              <a:off x="4276424" y="4651309"/>
              <a:ext cx="23176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5DE0568C-C461-40B8-06E7-5B164F6BAC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423ACA-1099-91EE-C3C1-4910C4570DD3}"/>
              </a:ext>
            </a:extLst>
          </p:cNvPr>
          <p:cNvGrpSpPr/>
          <p:nvPr/>
        </p:nvGrpSpPr>
        <p:grpSpPr>
          <a:xfrm>
            <a:off x="6473769" y="4085934"/>
            <a:ext cx="3012025" cy="400110"/>
            <a:chOff x="4469637" y="4685456"/>
            <a:chExt cx="301202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F4F0F-EB37-AA69-FCE0-C07BFDAD05E3}"/>
                </a:ext>
              </a:extLst>
            </p:cNvPr>
            <p:cNvSpPr txBox="1"/>
            <p:nvPr/>
          </p:nvSpPr>
          <p:spPr>
            <a:xfrm>
              <a:off x="4469637" y="4685456"/>
              <a:ext cx="212443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3" name="Up Arrow 72">
              <a:extLst>
                <a:ext uri="{FF2B5EF4-FFF2-40B4-BE49-F238E27FC236}">
                  <a16:creationId xmlns:a16="http://schemas.microsoft.com/office/drawing/2014/main" id="{548F5135-21B4-C738-6732-84579D9AB6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1B222-B75A-C468-469D-16E231558FBC}"/>
              </a:ext>
            </a:extLst>
          </p:cNvPr>
          <p:cNvGrpSpPr/>
          <p:nvPr/>
        </p:nvGrpSpPr>
        <p:grpSpPr>
          <a:xfrm>
            <a:off x="6224598" y="2083072"/>
            <a:ext cx="3220579" cy="591530"/>
            <a:chOff x="6204361" y="4035957"/>
            <a:chExt cx="3220579" cy="591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E6B34E-625F-EC05-2D0A-6BD33ACB17B0}"/>
                </a:ext>
              </a:extLst>
            </p:cNvPr>
            <p:cNvGrpSpPr/>
            <p:nvPr/>
          </p:nvGrpSpPr>
          <p:grpSpPr>
            <a:xfrm>
              <a:off x="6204361" y="4167466"/>
              <a:ext cx="3032139" cy="400110"/>
              <a:chOff x="4545997" y="4715162"/>
              <a:chExt cx="3032139" cy="40011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FE6DBC-8428-B370-D4A4-E6BE7B147BAA}"/>
                  </a:ext>
                </a:extLst>
              </p:cNvPr>
              <p:cNvSpPr txBox="1"/>
              <p:nvPr/>
            </p:nvSpPr>
            <p:spPr>
              <a:xfrm>
                <a:off x="4545997" y="4715162"/>
                <a:ext cx="2350908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Up Arrow 69">
                <a:extLst>
                  <a:ext uri="{FF2B5EF4-FFF2-40B4-BE49-F238E27FC236}">
                    <a16:creationId xmlns:a16="http://schemas.microsoft.com/office/drawing/2014/main" id="{CB4EF291-8CDE-1B53-D0E5-5A7CE6D90E97}"/>
                  </a:ext>
                </a:extLst>
              </p:cNvPr>
              <p:cNvSpPr/>
              <p:nvPr/>
            </p:nvSpPr>
            <p:spPr>
              <a:xfrm rot="5400000">
                <a:off x="7194178" y="4519417"/>
                <a:ext cx="120891" cy="64702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9CBB09A0-3D35-86F9-9A77-760C011393F0}"/>
                </a:ext>
              </a:extLst>
            </p:cNvPr>
            <p:cNvSpPr/>
            <p:nvPr/>
          </p:nvSpPr>
          <p:spPr>
            <a:xfrm>
              <a:off x="9222639" y="403595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C67E2-167B-9FAB-6389-0D47AE6A6442}"/>
              </a:ext>
            </a:extLst>
          </p:cNvPr>
          <p:cNvGrpSpPr/>
          <p:nvPr/>
        </p:nvGrpSpPr>
        <p:grpSpPr>
          <a:xfrm>
            <a:off x="5877147" y="4728702"/>
            <a:ext cx="3608647" cy="591530"/>
            <a:chOff x="5834359" y="5524400"/>
            <a:chExt cx="3608647" cy="5915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4B5141-E84B-F382-AD85-50539EC4967C}"/>
                </a:ext>
              </a:extLst>
            </p:cNvPr>
            <p:cNvGrpSpPr/>
            <p:nvPr/>
          </p:nvGrpSpPr>
          <p:grpSpPr>
            <a:xfrm>
              <a:off x="5834359" y="5657300"/>
              <a:ext cx="3388280" cy="400110"/>
              <a:chOff x="4097031" y="4668267"/>
              <a:chExt cx="3388280" cy="40011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0A9FA8-6A9A-B090-0AAB-57BF6B961F0C}"/>
                  </a:ext>
                </a:extLst>
              </p:cNvPr>
              <p:cNvSpPr txBox="1"/>
              <p:nvPr/>
            </p:nvSpPr>
            <p:spPr>
              <a:xfrm>
                <a:off x="4097031" y="4668267"/>
                <a:ext cx="2579290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FE5F1742-E546-6377-F488-ABD6B8184409}"/>
                  </a:ext>
                </a:extLst>
              </p:cNvPr>
              <p:cNvSpPr/>
              <p:nvPr/>
            </p:nvSpPr>
            <p:spPr>
              <a:xfrm rot="5400000">
                <a:off x="7011903" y="4420778"/>
                <a:ext cx="137828" cy="80898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3C71A212-D424-6968-8766-C3F342B7ED0A}"/>
                </a:ext>
              </a:extLst>
            </p:cNvPr>
            <p:cNvSpPr/>
            <p:nvPr/>
          </p:nvSpPr>
          <p:spPr>
            <a:xfrm>
              <a:off x="9240705" y="5524400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258A1A28-A025-50B9-6ADE-003F138F788D}"/>
              </a:ext>
            </a:extLst>
          </p:cNvPr>
          <p:cNvSpPr/>
          <p:nvPr/>
        </p:nvSpPr>
        <p:spPr>
          <a:xfrm rot="5400000" flipH="1">
            <a:off x="10243703" y="3509348"/>
            <a:ext cx="2263869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14" grpId="0" animBg="1"/>
      <p:bldP spid="55" grpId="0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9" y="326574"/>
            <a:ext cx="10515600" cy="577834"/>
          </a:xfrm>
        </p:spPr>
        <p:txBody>
          <a:bodyPr/>
          <a:lstStyle/>
          <a:p>
            <a:r>
              <a:rPr lang="en-US" sz="3200" dirty="0"/>
              <a:t>Extracting/Isolating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2080381"/>
            <a:chOff x="383045" y="2533767"/>
            <a:chExt cx="11092648" cy="2080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3108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unsigned 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PA7</a:t>
            </a:r>
          </a:p>
        </p:txBody>
      </p:sp>
    </p:spTree>
    <p:extLst>
      <p:ext uri="{BB962C8B-B14F-4D97-AF65-F5344CB8AC3E}">
        <p14:creationId xmlns:p14="http://schemas.microsoft.com/office/powerpoint/2010/main" val="1477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6947" y="1029983"/>
            <a:ext cx="8947780" cy="1433579"/>
            <a:chOff x="1833429" y="1632370"/>
            <a:chExt cx="8947780" cy="143357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33429" y="2727395"/>
              <a:ext cx="237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8E02CFB-7332-5590-7AA4-75225FC6BD37}"/>
              </a:ext>
            </a:extLst>
          </p:cNvPr>
          <p:cNvGrpSpPr/>
          <p:nvPr/>
        </p:nvGrpSpPr>
        <p:grpSpPr>
          <a:xfrm>
            <a:off x="383045" y="2528987"/>
            <a:ext cx="11092648" cy="2392938"/>
            <a:chOff x="383045" y="2528987"/>
            <a:chExt cx="11092648" cy="23929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45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458072" y="263454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244979" y="252898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7A57D-E656-E2B9-DEF7-350AD14B4ECB}"/>
              </a:ext>
            </a:extLst>
          </p:cNvPr>
          <p:cNvGrpSpPr/>
          <p:nvPr/>
        </p:nvGrpSpPr>
        <p:grpSpPr>
          <a:xfrm>
            <a:off x="271969" y="4699467"/>
            <a:ext cx="11203724" cy="2170933"/>
            <a:chOff x="271969" y="4699467"/>
            <a:chExt cx="11203724" cy="21709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828914" y="2976020"/>
              <a:ext cx="155803" cy="6257421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813581" y="5316765"/>
              <a:ext cx="285172" cy="1705302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359457" y="6237785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signed extend (all 1’s)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9069520" y="6224069"/>
              <a:ext cx="1773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</a:t>
              </a:r>
            </a:p>
            <a:p>
              <a:pPr algn="ctr"/>
              <a:r>
                <a:rPr lang="en-US" dirty="0"/>
                <a:t>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27DF492E-8C6F-A707-CCAD-129DD1166C98}"/>
                </a:ext>
              </a:extLst>
            </p:cNvPr>
            <p:cNvSpPr/>
            <p:nvPr/>
          </p:nvSpPr>
          <p:spPr>
            <a:xfrm rot="10800000">
              <a:off x="9861480" y="4813094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AF5E-69E0-6961-B72B-AC0FFA313173}"/>
                </a:ext>
              </a:extLst>
            </p:cNvPr>
            <p:cNvSpPr txBox="1"/>
            <p:nvPr/>
          </p:nvSpPr>
          <p:spPr>
            <a:xfrm>
              <a:off x="7394138" y="4699467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238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512121"/>
            <a:ext cx="10999989" cy="1126073"/>
            <a:chOff x="939114" y="5512121"/>
            <a:chExt cx="10999989" cy="11260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512121"/>
              <a:ext cx="2032216" cy="1105467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987472"/>
            <a:chOff x="-587" y="3517439"/>
            <a:chExt cx="11939690" cy="198747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  r1 | r2;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1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Isolating the Source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000008" y="5461983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0906415" y="26814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257E04-D904-211F-DDBA-5AABEA1FC12F}"/>
              </a:ext>
            </a:extLst>
          </p:cNvPr>
          <p:cNvGraphicFramePr>
            <a:graphicFrameLocks noGrp="1"/>
          </p:cNvGraphicFramePr>
          <p:nvPr/>
        </p:nvGraphicFramePr>
        <p:xfrm>
          <a:off x="3341616" y="538426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DE7264-BFCB-A9B7-D0D9-A06164535CCF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1879408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BCF4748-CACB-C674-0A48-6219406C9462}"/>
              </a:ext>
            </a:extLst>
          </p:cNvPr>
          <p:cNvSpPr txBox="1"/>
          <p:nvPr/>
        </p:nvSpPr>
        <p:spPr>
          <a:xfrm>
            <a:off x="342160" y="4260877"/>
            <a:ext cx="2999456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 source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r0, 24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r2, 8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r0 &lt;&lt; 24;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&gt;&gt; 8;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9E29A1-7445-F980-9FFB-E14123C7F14D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930883"/>
          <a:ext cx="788936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90516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0B4F62-BC98-F7B2-AD87-F2BC295215C5}"/>
              </a:ext>
            </a:extLst>
          </p:cNvPr>
          <p:cNvGraphicFramePr>
            <a:graphicFrameLocks noGrp="1"/>
          </p:cNvGraphicFramePr>
          <p:nvPr/>
        </p:nvGraphicFramePr>
        <p:xfrm>
          <a:off x="3383585" y="4043894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BA75BB1-3034-A61A-C672-56B27B7212CA}"/>
              </a:ext>
            </a:extLst>
          </p:cNvPr>
          <p:cNvSpPr txBox="1"/>
          <p:nvPr/>
        </p:nvSpPr>
        <p:spPr>
          <a:xfrm>
            <a:off x="10916143" y="1521050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833D0-C807-5678-F29B-756FD0291E21}"/>
              </a:ext>
            </a:extLst>
          </p:cNvPr>
          <p:cNvSpPr txBox="1"/>
          <p:nvPr/>
        </p:nvSpPr>
        <p:spPr>
          <a:xfrm>
            <a:off x="10977705" y="4633474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9045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Clearing the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A68-7317-4F46-51AB-2E51A51705BE}"/>
              </a:ext>
            </a:extLst>
          </p:cNvPr>
          <p:cNvSpPr txBox="1"/>
          <p:nvPr/>
        </p:nvSpPr>
        <p:spPr>
          <a:xfrm>
            <a:off x="676227" y="3965458"/>
            <a:ext cx="265209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8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&lt;&lt; 8;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B8F70-AC00-0BB2-2739-A0741837BFD8}"/>
              </a:ext>
            </a:extLst>
          </p:cNvPr>
          <p:cNvSpPr txBox="1"/>
          <p:nvPr/>
        </p:nvSpPr>
        <p:spPr>
          <a:xfrm>
            <a:off x="11195621" y="116957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A366D-01D5-8195-82C9-AD53ABE4A12F}"/>
              </a:ext>
            </a:extLst>
          </p:cNvPr>
          <p:cNvSpPr txBox="1"/>
          <p:nvPr/>
        </p:nvSpPr>
        <p:spPr>
          <a:xfrm>
            <a:off x="11137352" y="307073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75D99F-A91E-5C70-6A25-1EF86ED88520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298285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361561-0742-3A5E-67DC-D502E78248C8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179734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3969F7-6ABD-2695-0948-524E3BF6176B}"/>
              </a:ext>
            </a:extLst>
          </p:cNvPr>
          <p:cNvGraphicFramePr>
            <a:graphicFrameLocks noGrp="1"/>
          </p:cNvGraphicFramePr>
          <p:nvPr/>
        </p:nvGraphicFramePr>
        <p:xfrm>
          <a:off x="3583065" y="5970837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5FCC9D-913C-D252-A13F-31013F9A1FDD}"/>
              </a:ext>
            </a:extLst>
          </p:cNvPr>
          <p:cNvSpPr txBox="1"/>
          <p:nvPr/>
        </p:nvSpPr>
        <p:spPr>
          <a:xfrm>
            <a:off x="11071021" y="39500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1124939" y="604800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A013BEA-FC90-9DFC-098F-51E0AE9E5222}"/>
              </a:ext>
            </a:extLst>
          </p:cNvPr>
          <p:cNvGraphicFramePr>
            <a:graphicFrameLocks noGrp="1"/>
          </p:cNvGraphicFramePr>
          <p:nvPr/>
        </p:nvGraphicFramePr>
        <p:xfrm>
          <a:off x="3678425" y="494164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  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41834C-6ECD-CA62-7EEA-2264CDB48E44}"/>
              </a:ext>
            </a:extLst>
          </p:cNvPr>
          <p:cNvGraphicFramePr>
            <a:graphicFrameLocks noGrp="1"/>
          </p:cNvGraphicFramePr>
          <p:nvPr/>
        </p:nvGraphicFramePr>
        <p:xfrm>
          <a:off x="3576513" y="74330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7596539-25D1-11B0-9F10-0F8D9EDB2526}"/>
              </a:ext>
            </a:extLst>
          </p:cNvPr>
          <p:cNvSpPr txBox="1"/>
          <p:nvPr/>
        </p:nvSpPr>
        <p:spPr>
          <a:xfrm>
            <a:off x="11172934" y="1867968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8840AB-B5F3-5394-6306-E452C88E5818}"/>
              </a:ext>
            </a:extLst>
          </p:cNvPr>
          <p:cNvSpPr txBox="1"/>
          <p:nvPr/>
        </p:nvSpPr>
        <p:spPr>
          <a:xfrm>
            <a:off x="214131" y="2232601"/>
            <a:ext cx="3026633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 the destination field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r1, r1, 24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r1=(r1&gt;&gt;24)|(r1&lt;&lt;8);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A915D-8D70-C031-B278-3AE26378FA75}"/>
              </a:ext>
            </a:extLst>
          </p:cNvPr>
          <p:cNvGraphicFramePr>
            <a:graphicFrameLocks noGrp="1"/>
          </p:cNvGraphicFramePr>
          <p:nvPr/>
        </p:nvGraphicFramePr>
        <p:xfrm>
          <a:off x="3508142" y="3894263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8593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307156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FA41FA-A1B9-01B0-497B-163C404924B1}"/>
              </a:ext>
            </a:extLst>
          </p:cNvPr>
          <p:cNvSpPr txBox="1"/>
          <p:nvPr/>
        </p:nvSpPr>
        <p:spPr>
          <a:xfrm>
            <a:off x="214131" y="5575376"/>
            <a:ext cx="328745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16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 (r1&gt;&gt;16)|(r1&lt;&lt;16);</a:t>
            </a:r>
          </a:p>
        </p:txBody>
      </p:sp>
    </p:spTree>
    <p:extLst>
      <p:ext uri="{BB962C8B-B14F-4D97-AF65-F5344CB8AC3E}">
        <p14:creationId xmlns:p14="http://schemas.microsoft.com/office/powerpoint/2010/main" val="211076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7" grpId="0"/>
      <p:bldP spid="26" grpId="0"/>
      <p:bldP spid="46" grpId="0"/>
      <p:bldP spid="42" grpId="0" animBg="1"/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" y="590710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</a:t>
            </a:r>
            <a:br>
              <a:rPr lang="en-US" sz="3200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solidFill>
                  <a:srgbClr val="0070C0"/>
                </a:solidFill>
                <a:latin typeface="+mn-lt"/>
              </a:rPr>
              <a:t>	Combining Isolated Source and Cleared Destination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021A45-255C-C5FA-6160-0EEB81BCD6AE}"/>
              </a:ext>
            </a:extLst>
          </p:cNvPr>
          <p:cNvGraphicFramePr>
            <a:graphicFrameLocks noGrp="1"/>
          </p:cNvGraphicFramePr>
          <p:nvPr/>
        </p:nvGraphicFramePr>
        <p:xfrm>
          <a:off x="3497824" y="594376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3F202D-EC81-A481-511C-B1C4E35987EC}"/>
              </a:ext>
            </a:extLst>
          </p:cNvPr>
          <p:cNvGrpSpPr/>
          <p:nvPr/>
        </p:nvGrpSpPr>
        <p:grpSpPr>
          <a:xfrm>
            <a:off x="509080" y="5700778"/>
            <a:ext cx="11316784" cy="1015663"/>
            <a:chOff x="509080" y="5700778"/>
            <a:chExt cx="11316784" cy="1015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DDB-CD93-E976-F644-14DF569DB052}"/>
                </a:ext>
              </a:extLst>
            </p:cNvPr>
            <p:cNvSpPr txBox="1"/>
            <p:nvPr/>
          </p:nvSpPr>
          <p:spPr>
            <a:xfrm>
              <a:off x="509080" y="5700778"/>
              <a:ext cx="2652092" cy="1015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inserted field</a:t>
              </a:r>
            </a:p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r0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r1 | r0;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64FE56-0743-3E22-21BC-372AABC3567C}"/>
                </a:ext>
              </a:extLst>
            </p:cNvPr>
            <p:cNvSpPr txBox="1"/>
            <p:nvPr/>
          </p:nvSpPr>
          <p:spPr>
            <a:xfrm>
              <a:off x="11023025" y="6039332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1139386" y="2407139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80994" y="232941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6BFDDF-4787-1FEB-375B-B603552E683E}"/>
              </a:ext>
            </a:extLst>
          </p:cNvPr>
          <p:cNvGraphicFramePr>
            <a:graphicFrameLocks noGrp="1"/>
          </p:cNvGraphicFramePr>
          <p:nvPr/>
        </p:nvGraphicFramePr>
        <p:xfrm>
          <a:off x="3522963" y="989050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1117083" y="157863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7CA150A-1CE8-7F9D-92D4-DF8B8320373C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4217086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0EC9384-ECE8-E07B-664A-95A8A1466091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307487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509080" y="1870149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isolated 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49CD7-BB53-4AE6-095E-4DA6920016A3}"/>
              </a:ext>
            </a:extLst>
          </p:cNvPr>
          <p:cNvGrpSpPr/>
          <p:nvPr/>
        </p:nvGrpSpPr>
        <p:grpSpPr>
          <a:xfrm>
            <a:off x="509080" y="3681047"/>
            <a:ext cx="11418697" cy="946655"/>
            <a:chOff x="509080" y="3681047"/>
            <a:chExt cx="11418697" cy="9466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574378-C527-D7B7-3A40-D7BDDCAB283E}"/>
                </a:ext>
              </a:extLst>
            </p:cNvPr>
            <p:cNvSpPr txBox="1"/>
            <p:nvPr/>
          </p:nvSpPr>
          <p:spPr>
            <a:xfrm>
              <a:off x="11124938" y="3709239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834A91-64BC-EF3C-611A-FC64F57B769D}"/>
                </a:ext>
              </a:extLst>
            </p:cNvPr>
            <p:cNvSpPr txBox="1"/>
            <p:nvPr/>
          </p:nvSpPr>
          <p:spPr>
            <a:xfrm>
              <a:off x="11124938" y="4258370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DDF8D9-3833-0FC0-BBF1-86C635C65869}"/>
                </a:ext>
              </a:extLst>
            </p:cNvPr>
            <p:cNvSpPr txBox="1"/>
            <p:nvPr/>
          </p:nvSpPr>
          <p:spPr>
            <a:xfrm>
              <a:off x="509080" y="3681047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field cleared in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0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3">
            <a:extLst>
              <a:ext uri="{FF2B5EF4-FFF2-40B4-BE49-F238E27FC236}">
                <a16:creationId xmlns:a16="http://schemas.microsoft.com/office/drawing/2014/main" id="{29317958-51BF-F94C-90A6-CA15736F45B3}"/>
              </a:ext>
            </a:extLst>
          </p:cNvPr>
          <p:cNvSpPr txBox="1">
            <a:spLocks/>
          </p:cNvSpPr>
          <p:nvPr/>
        </p:nvSpPr>
        <p:spPr>
          <a:xfrm>
            <a:off x="1354821" y="384987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Isolate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rot </a:t>
            </a:r>
            <a:r>
              <a:rPr lang="en-US" dirty="0"/>
              <a:t> to get a field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416EDD2-6ABC-E54C-AA9D-C725A5F047B7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428671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4" y="52592"/>
            <a:ext cx="10515600" cy="492774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Masking Summary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5A415BB2-1609-D24E-835F-93AF9B6E576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41102" y="545365"/>
            <a:ext cx="9348803" cy="154108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Select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 </a:t>
            </a: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mask</a:t>
            </a:r>
            <a:r>
              <a:rPr lang="en-US" dirty="0"/>
              <a:t> of one's surrounded by zero's to select the bits that have a 1 in the mask, all other bits will be set to zero  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BF1AE16-E845-614A-B584-32BB347482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54821" y="2168868"/>
            <a:ext cx="9348803" cy="16127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Clear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 mask of zero's surrounded by one's to select the bits that have a 1 in the mask, all other bits will be set to zero 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5EEB3F7-0EBA-2D4B-9DD1-F6402E91B22C}"/>
              </a:ext>
            </a:extLst>
          </p:cNvPr>
          <p:cNvGraphicFramePr>
            <a:graphicFrameLocks noGrp="1"/>
          </p:cNvGraphicFramePr>
          <p:nvPr/>
        </p:nvGraphicFramePr>
        <p:xfrm>
          <a:off x="1677539" y="3270616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1EC8726-1E3A-384B-B514-C776C05FCEA5}"/>
              </a:ext>
            </a:extLst>
          </p:cNvPr>
          <p:cNvGraphicFramePr>
            <a:graphicFrameLocks noGrp="1"/>
          </p:cNvGraphicFramePr>
          <p:nvPr/>
        </p:nvGraphicFramePr>
        <p:xfrm>
          <a:off x="1663820" y="1558225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5C46431-4972-664C-B663-C7D911FD423F}"/>
              </a:ext>
            </a:extLst>
          </p:cNvPr>
          <p:cNvSpPr txBox="1"/>
          <p:nvPr/>
        </p:nvSpPr>
        <p:spPr>
          <a:xfrm>
            <a:off x="3039839" y="1253820"/>
            <a:ext cx="3501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selects this field when used with and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A8E442-5C12-A34A-9B5F-EEACA9A7AB5B}"/>
              </a:ext>
            </a:extLst>
          </p:cNvPr>
          <p:cNvSpPr txBox="1"/>
          <p:nvPr/>
        </p:nvSpPr>
        <p:spPr>
          <a:xfrm>
            <a:off x="8982282" y="1638183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selection mask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280B41-CDC2-EF48-AB80-11C39594BF41}"/>
              </a:ext>
            </a:extLst>
          </p:cNvPr>
          <p:cNvGrpSpPr/>
          <p:nvPr/>
        </p:nvGrpSpPr>
        <p:grpSpPr>
          <a:xfrm>
            <a:off x="3813597" y="2917492"/>
            <a:ext cx="6926844" cy="744684"/>
            <a:chOff x="2854047" y="3444499"/>
            <a:chExt cx="6926844" cy="7446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B82803-BE70-104C-8D08-699D1D2ADC1A}"/>
                </a:ext>
              </a:extLst>
            </p:cNvPr>
            <p:cNvSpPr txBox="1"/>
            <p:nvPr/>
          </p:nvSpPr>
          <p:spPr>
            <a:xfrm>
              <a:off x="7999634" y="3850629"/>
              <a:ext cx="1781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 a field mask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90056-643F-6F44-852B-3A2155EF8833}"/>
                </a:ext>
              </a:extLst>
            </p:cNvPr>
            <p:cNvSpPr txBox="1"/>
            <p:nvPr/>
          </p:nvSpPr>
          <p:spPr>
            <a:xfrm>
              <a:off x="2854047" y="3444499"/>
              <a:ext cx="3409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clears this field when used with and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ED736E9-8134-6145-B03E-3DA73C51D379}"/>
              </a:ext>
            </a:extLst>
          </p:cNvPr>
          <p:cNvSpPr txBox="1"/>
          <p:nvPr/>
        </p:nvSpPr>
        <p:spPr>
          <a:xfrm>
            <a:off x="1515814" y="4855554"/>
            <a:ext cx="29803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lsl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msb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FF961785-3B68-C843-8EEE-02B25104BF39}"/>
              </a:ext>
            </a:extLst>
          </p:cNvPr>
          <p:cNvSpPr/>
          <p:nvPr/>
        </p:nvSpPr>
        <p:spPr>
          <a:xfrm>
            <a:off x="3347750" y="4666209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358462-52EB-0748-B8A9-2255EAABD25B}"/>
              </a:ext>
            </a:extLst>
          </p:cNvPr>
          <p:cNvSpPr txBox="1"/>
          <p:nvPr/>
        </p:nvSpPr>
        <p:spPr>
          <a:xfrm>
            <a:off x="5034353" y="4855554"/>
            <a:ext cx="28648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lsb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E64C4E31-8781-DA42-9695-5BEA139198A7}"/>
              </a:ext>
            </a:extLst>
          </p:cNvPr>
          <p:cNvSpPr/>
          <p:nvPr/>
        </p:nvSpPr>
        <p:spPr>
          <a:xfrm>
            <a:off x="5419114" y="4666208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33">
            <a:extLst>
              <a:ext uri="{FF2B5EF4-FFF2-40B4-BE49-F238E27FC236}">
                <a16:creationId xmlns:a16="http://schemas.microsoft.com/office/drawing/2014/main" id="{78B704C8-03C1-D193-EC1E-04E1E730776E}"/>
              </a:ext>
            </a:extLst>
          </p:cNvPr>
          <p:cNvSpPr txBox="1">
            <a:spLocks/>
          </p:cNvSpPr>
          <p:nvPr/>
        </p:nvSpPr>
        <p:spPr>
          <a:xfrm>
            <a:off x="1354821" y="535015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Insert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with fields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916B8D3-83AE-807A-07CC-4C9634C4E773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578699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A54AABB-621C-4548-77AF-AF741103982C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6301962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9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6420-659D-CC49-9EC5-A7F1F43C9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55" y="126251"/>
            <a:ext cx="10515600" cy="464764"/>
          </a:xfrm>
        </p:spPr>
        <p:txBody>
          <a:bodyPr/>
          <a:lstStyle/>
          <a:p>
            <a:r>
              <a:rPr lang="en-US" sz="2800" dirty="0"/>
              <a:t>Reference For PA7/8: C Stream Functions Opening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39C1B-6246-D64F-B17A-9C5AF6FD745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7837" y="708526"/>
            <a:ext cx="11629941" cy="54443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fopen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filename[], const char mode[]);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1"/>
                </a:solidFill>
              </a:rPr>
              <a:t>Opens a stream to the specified file in specified file access mode 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returns NULL on failure – </a:t>
            </a:r>
            <a:r>
              <a:rPr lang="en-US" sz="2000" dirty="0">
                <a:solidFill>
                  <a:srgbClr val="FF0000"/>
                </a:solidFill>
              </a:rPr>
              <a:t>always check the return value; make sure the open succeeded!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1"/>
                </a:solidFill>
              </a:rPr>
              <a:t>Mode is a string that describes the actions </a:t>
            </a:r>
            <a:r>
              <a:rPr lang="en-US" sz="2200" dirty="0"/>
              <a:t>that </a:t>
            </a:r>
            <a:r>
              <a:rPr lang="en-US" sz="2200" dirty="0">
                <a:solidFill>
                  <a:schemeClr val="accent1"/>
                </a:solidFill>
              </a:rPr>
              <a:t>can be performed on the stream</a:t>
            </a:r>
            <a:r>
              <a:rPr lang="en-US" sz="2200" dirty="0"/>
              <a:t>:</a:t>
            </a:r>
            <a:endParaRPr lang="en-US" sz="2200" dirty="0">
              <a:solidFill>
                <a:schemeClr val="accent1"/>
              </a:solidFill>
            </a:endParaRP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''r’’    Open for reading.  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	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 stream is positioned at the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beginning of the file</a:t>
            </a:r>
            <a:r>
              <a:rPr lang="en-US" sz="2000" dirty="0"/>
              <a:t>.  </a:t>
            </a:r>
            <a:r>
              <a:rPr lang="en-US" sz="2000" dirty="0">
                <a:solidFill>
                  <a:schemeClr val="accent1"/>
                </a:solidFill>
              </a:rPr>
              <a:t>Fail if the file does not exist</a:t>
            </a:r>
            <a:r>
              <a:rPr lang="en-US" sz="2000" dirty="0"/>
              <a:t>.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''w’’   Open for writing</a:t>
            </a:r>
            <a:r>
              <a:rPr lang="en-US" sz="2000" dirty="0"/>
              <a:t>.  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	The stream is positioned at the </a:t>
            </a:r>
            <a:r>
              <a:rPr lang="en-US" sz="2000" dirty="0">
                <a:solidFill>
                  <a:schemeClr val="accent1"/>
                </a:solidFill>
              </a:rPr>
              <a:t>beginning of the file</a:t>
            </a:r>
            <a:r>
              <a:rPr lang="en-US" sz="2000" dirty="0"/>
              <a:t>.  </a:t>
            </a:r>
            <a:r>
              <a:rPr lang="en-US" sz="2000" dirty="0">
                <a:solidFill>
                  <a:schemeClr val="accent1"/>
                </a:solidFill>
              </a:rPr>
              <a:t>Create the file if it does not exist.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''a’’   Open for writing</a:t>
            </a:r>
            <a:r>
              <a:rPr lang="en-US" sz="2000" dirty="0"/>
              <a:t>.  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	The stream is positioned at the </a:t>
            </a:r>
            <a:r>
              <a:rPr lang="en-US" sz="2000" dirty="0">
                <a:solidFill>
                  <a:schemeClr val="accent1"/>
                </a:solidFill>
              </a:rPr>
              <a:t>end of the file</a:t>
            </a:r>
            <a:r>
              <a:rPr lang="en-US" sz="2000" dirty="0"/>
              <a:t>.  </a:t>
            </a:r>
            <a:r>
              <a:rPr lang="en-US" sz="2000" dirty="0">
                <a:solidFill>
                  <a:schemeClr val="accent1"/>
                </a:solidFill>
              </a:rPr>
              <a:t>Create the file if it does not exist. 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             Subsequent writes to the file will always be at current end of file</a:t>
            </a:r>
            <a:r>
              <a:rPr lang="en-US" sz="2000" dirty="0"/>
              <a:t>.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 optional ''+'' following ''r'', ''w'', or ''a'' opens the file for both reading and writing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ECE6A-D723-4C43-822E-C49680ADED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507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6420-659D-CC49-9EC5-A7F1F43C9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97" y="286672"/>
            <a:ext cx="10963519" cy="464764"/>
          </a:xfrm>
        </p:spPr>
        <p:txBody>
          <a:bodyPr/>
          <a:lstStyle/>
          <a:p>
            <a:r>
              <a:rPr lang="en-US" dirty="0"/>
              <a:t>Reference: C Stream Functions Closing Files and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39C1B-6246-D64F-B17A-9C5AF6FD745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8179" y="1239520"/>
            <a:ext cx="11629941" cy="31000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fclose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*stream);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Closes the specified stream, forcing output to complete (eventually)</a:t>
            </a:r>
          </a:p>
          <a:p>
            <a:pPr lvl="2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returns EOF on failure (often ignored as no easy recovery other than a message)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Usage template for </a:t>
            </a:r>
            <a:r>
              <a:rPr lang="en-US" sz="22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fopen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22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fclose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Open a file with </a:t>
            </a:r>
            <a:r>
              <a:rPr lang="en-US" sz="22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fopen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always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checking the return value</a:t>
            </a:r>
            <a:endParaRPr lang="en-US" sz="2200" dirty="0">
              <a:solidFill>
                <a:schemeClr val="tx1">
                  <a:lumMod val="50000"/>
                </a:schemeClr>
              </a:solidFill>
            </a:endParaRP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do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/o – keep calling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</a:rPr>
              <a:t>stdio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io routines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close the file with </a:t>
            </a:r>
            <a:r>
              <a:rPr lang="en-US" sz="22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fclose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when done with that I/O stream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ECE6A-D723-4C43-822E-C49680ADEDB7}"/>
              </a:ext>
            </a:extLst>
          </p:cNvPr>
          <p:cNvSpPr txBox="1"/>
          <p:nvPr/>
        </p:nvSpPr>
        <p:spPr>
          <a:xfrm>
            <a:off x="11927778" y="65555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0444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7B4B6-D96B-F746-A561-E831460B9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01" y="96202"/>
            <a:ext cx="10841015" cy="514139"/>
          </a:xfrm>
        </p:spPr>
        <p:txBody>
          <a:bodyPr/>
          <a:lstStyle/>
          <a:p>
            <a:r>
              <a:rPr lang="en-US" dirty="0"/>
              <a:t>C Stream Functions Array/block read/write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90036-2270-6547-9536-AFD95F10941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52276" y="972108"/>
            <a:ext cx="10673977" cy="533243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285750" lvl="1" indent="-285750"/>
            <a:r>
              <a:rPr lang="en-US" sz="2000" dirty="0">
                <a:cs typeface="Courier New" panose="02070309020205020404" pitchFamily="49" charset="0"/>
              </a:rPr>
              <a:t>These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do not process contents </a:t>
            </a:r>
            <a:r>
              <a:rPr lang="en-US" sz="2000" dirty="0">
                <a:cs typeface="Courier New" panose="02070309020205020404" pitchFamily="49" charset="0"/>
              </a:rPr>
              <a:t>they simply </a:t>
            </a: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transfer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a fixed number of bytes to and from a buffer passed to them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1" indent="-285750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fwrite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 *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size,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count, FILE *stream);</a:t>
            </a:r>
          </a:p>
          <a:p>
            <a:pPr lvl="1"/>
            <a:r>
              <a:rPr lang="en-US" sz="2000" dirty="0"/>
              <a:t>Writes an array of </a:t>
            </a:r>
            <a:r>
              <a:rPr lang="en-US" sz="2000" i="1" dirty="0">
                <a:solidFill>
                  <a:srgbClr val="0070C0"/>
                </a:solidFill>
              </a:rPr>
              <a:t>count</a:t>
            </a:r>
            <a:r>
              <a:rPr lang="en-US" sz="2000" dirty="0"/>
              <a:t> </a:t>
            </a:r>
            <a:r>
              <a:rPr lang="en-US" sz="2000" b="1" i="1" dirty="0">
                <a:solidFill>
                  <a:srgbClr val="0070C0"/>
                </a:solidFill>
              </a:rPr>
              <a:t>elements</a:t>
            </a:r>
            <a:r>
              <a:rPr lang="en-US" sz="2000" dirty="0"/>
              <a:t> of </a:t>
            </a:r>
            <a:r>
              <a:rPr lang="en-US" sz="2000" b="1" i="1" dirty="0">
                <a:solidFill>
                  <a:srgbClr val="0070C0"/>
                </a:solidFill>
              </a:rPr>
              <a:t>size</a:t>
            </a:r>
            <a:r>
              <a:rPr lang="en-US" sz="2000" dirty="0"/>
              <a:t> bytes from </a:t>
            </a:r>
            <a:r>
              <a:rPr lang="en-US" sz="2000" b="1" dirty="0">
                <a:solidFill>
                  <a:srgbClr val="0070C0"/>
                </a:solidFill>
              </a:rPr>
              <a:t>stream</a:t>
            </a:r>
          </a:p>
          <a:p>
            <a:pPr lvl="1"/>
            <a:r>
              <a:rPr lang="en-US" sz="2000" i="1" dirty="0"/>
              <a:t>Updates the </a:t>
            </a:r>
            <a:r>
              <a:rPr lang="en-US" sz="2000" i="1" dirty="0">
                <a:solidFill>
                  <a:srgbClr val="0070C0"/>
                </a:solidFill>
              </a:rPr>
              <a:t>write file pointer forward </a:t>
            </a:r>
            <a:r>
              <a:rPr lang="en-US" sz="2000" i="1" dirty="0"/>
              <a:t>by the </a:t>
            </a:r>
            <a:r>
              <a:rPr lang="en-US" sz="2000" i="1" dirty="0">
                <a:solidFill>
                  <a:srgbClr val="0070C0"/>
                </a:solidFill>
              </a:rPr>
              <a:t>number of bytes written</a:t>
            </a:r>
          </a:p>
          <a:p>
            <a:pPr lvl="1"/>
            <a:r>
              <a:rPr lang="en-US" sz="2000" dirty="0"/>
              <a:t>returns number of elements written</a:t>
            </a:r>
          </a:p>
          <a:p>
            <a:pPr lvl="1"/>
            <a:r>
              <a:rPr lang="en-US" sz="2000" dirty="0"/>
              <a:t>error is short element count or 0</a:t>
            </a:r>
          </a:p>
          <a:p>
            <a:pPr lvl="1"/>
            <a:endParaRPr lang="en-US" sz="2000" dirty="0"/>
          </a:p>
          <a:p>
            <a:pPr marL="285750" lvl="1" indent="-285750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fread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 *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size,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count, FILE *stream);</a:t>
            </a:r>
          </a:p>
          <a:p>
            <a:pPr lvl="1"/>
            <a:r>
              <a:rPr lang="en-US" sz="2000" dirty="0"/>
              <a:t>Reads an array of </a:t>
            </a:r>
            <a:r>
              <a:rPr lang="en-US" sz="2000" b="1" i="1" dirty="0">
                <a:solidFill>
                  <a:srgbClr val="0070C0"/>
                </a:solidFill>
              </a:rPr>
              <a:t>count elements </a:t>
            </a:r>
            <a:r>
              <a:rPr lang="en-US" sz="2000" dirty="0"/>
              <a:t>of </a:t>
            </a:r>
            <a:r>
              <a:rPr lang="en-US" sz="2000" b="1" i="1" dirty="0">
                <a:solidFill>
                  <a:srgbClr val="0070C0"/>
                </a:solidFill>
              </a:rPr>
              <a:t>size</a:t>
            </a:r>
            <a:r>
              <a:rPr lang="en-US" sz="2000" dirty="0"/>
              <a:t> bytes from </a:t>
            </a:r>
            <a:r>
              <a:rPr lang="en-US" sz="2000" i="1" dirty="0"/>
              <a:t>stream</a:t>
            </a:r>
            <a:r>
              <a:rPr lang="en-US" sz="2000" dirty="0"/>
              <a:t> </a:t>
            </a:r>
            <a:endParaRPr lang="en-US" sz="2000" i="1" dirty="0"/>
          </a:p>
          <a:p>
            <a:pPr lvl="1"/>
            <a:r>
              <a:rPr lang="en-US" sz="2000" i="1" dirty="0"/>
              <a:t>Updates the </a:t>
            </a:r>
            <a:r>
              <a:rPr lang="en-US" sz="2000" i="1" dirty="0">
                <a:solidFill>
                  <a:srgbClr val="0070C0"/>
                </a:solidFill>
              </a:rPr>
              <a:t>read file pointer forward </a:t>
            </a:r>
            <a:r>
              <a:rPr lang="en-US" sz="2000" i="1" dirty="0"/>
              <a:t>by the </a:t>
            </a:r>
            <a:r>
              <a:rPr lang="en-US" sz="2000" i="1" dirty="0">
                <a:solidFill>
                  <a:srgbClr val="0070C0"/>
                </a:solidFill>
              </a:rPr>
              <a:t>number of bytes read</a:t>
            </a:r>
          </a:p>
          <a:p>
            <a:pPr lvl="1"/>
            <a:r>
              <a:rPr lang="en-US" sz="2000" dirty="0"/>
              <a:t>returns number of elements read, </a:t>
            </a:r>
            <a:r>
              <a:rPr lang="en-US" sz="2000" dirty="0">
                <a:solidFill>
                  <a:srgbClr val="FF0000"/>
                </a:solidFill>
              </a:rPr>
              <a:t>EOF is a return of 0</a:t>
            </a:r>
          </a:p>
          <a:p>
            <a:pPr lvl="1"/>
            <a:r>
              <a:rPr lang="en-US" sz="2000" dirty="0"/>
              <a:t>error is short element count or 0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I almost always set size to 1 to return bytes read/written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DA7A6-9A03-1535-8B2F-6DF152D2AC48}"/>
              </a:ext>
            </a:extLst>
          </p:cNvPr>
          <p:cNvSpPr txBox="1"/>
          <p:nvPr/>
        </p:nvSpPr>
        <p:spPr>
          <a:xfrm>
            <a:off x="11927778" y="65555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4174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EBDF-B7CF-327C-CA94-64E4B80129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2657" y="5281733"/>
            <a:ext cx="5534647" cy="604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Nest loop blocks as you would in C or Java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F1E24-14E0-DF48-C5A6-7B55A6F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727E7E-53DB-F121-0CD0-FBB8E6127D38}"/>
              </a:ext>
            </a:extLst>
          </p:cNvPr>
          <p:cNvSpPr/>
          <p:nvPr/>
        </p:nvSpPr>
        <p:spPr bwMode="auto">
          <a:xfrm>
            <a:off x="810538" y="889830"/>
            <a:ext cx="457973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0;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 = r0 +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+ r1;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r5 = r0;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A7C7-E7C6-14D1-188B-4990677A51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B9F323-1204-F356-3F9B-BA9DA43534F9}"/>
              </a:ext>
            </a:extLst>
          </p:cNvPr>
          <p:cNvSpPr/>
          <p:nvPr/>
        </p:nvSpPr>
        <p:spPr bwMode="auto">
          <a:xfrm>
            <a:off x="6243779" y="95561"/>
            <a:ext cx="5596964" cy="66824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r3, 0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10	// loop guard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r0, 0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r0, r0, r1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  // loop guard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r2, r2, r1 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1 // loop iteration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r0</a:t>
            </a: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C5294C25-3E79-9E46-4E5E-80B056787D13}"/>
              </a:ext>
            </a:extLst>
          </p:cNvPr>
          <p:cNvSpPr/>
          <p:nvPr/>
        </p:nvSpPr>
        <p:spPr>
          <a:xfrm rot="5400000" flipH="1" flipV="1">
            <a:off x="5704679" y="2917316"/>
            <a:ext cx="1621926" cy="835743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43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2E8498B2-AB69-45F8-EE43-0F6AB87B08D5}"/>
              </a:ext>
            </a:extLst>
          </p:cNvPr>
          <p:cNvSpPr/>
          <p:nvPr/>
        </p:nvSpPr>
        <p:spPr>
          <a:xfrm rot="5400000" flipH="1" flipV="1">
            <a:off x="3734042" y="2750352"/>
            <a:ext cx="5349762" cy="104918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62999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FEB324A9-5723-D82F-C407-B386A594D293}"/>
              </a:ext>
            </a:extLst>
          </p:cNvPr>
          <p:cNvSpPr/>
          <p:nvPr/>
        </p:nvSpPr>
        <p:spPr>
          <a:xfrm rot="5400000" flipH="1" flipV="1">
            <a:off x="1011939" y="2175255"/>
            <a:ext cx="647538" cy="437536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6F2BA2-C8BF-7C1A-E8A6-60C46E5E46F2}"/>
              </a:ext>
            </a:extLst>
          </p:cNvPr>
          <p:cNvSpPr/>
          <p:nvPr/>
        </p:nvSpPr>
        <p:spPr>
          <a:xfrm rot="5400000" flipH="1" flipV="1">
            <a:off x="-720389" y="2269837"/>
            <a:ext cx="2898142" cy="46421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867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11" grpId="0" animBg="1"/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6420-659D-CC49-9EC5-A7F1F43C9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6" y="21003"/>
            <a:ext cx="11038021" cy="464764"/>
          </a:xfrm>
        </p:spPr>
        <p:txBody>
          <a:bodyPr/>
          <a:lstStyle/>
          <a:p>
            <a:r>
              <a:rPr lang="en-US" dirty="0"/>
              <a:t>C </a:t>
            </a:r>
            <a:r>
              <a:rPr lang="en-US" dirty="0" err="1"/>
              <a:t>fread</a:t>
            </a:r>
            <a:r>
              <a:rPr lang="en-US" dirty="0"/>
              <a:t>/</a:t>
            </a:r>
            <a:r>
              <a:rPr lang="en-US" dirty="0" err="1"/>
              <a:t>fwrite</a:t>
            </a:r>
            <a:r>
              <a:rPr lang="en-US" dirty="0"/>
              <a:t> Example - 1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4500214-6BE8-6147-AF51-BB50E8E4050D}"/>
              </a:ext>
            </a:extLst>
          </p:cNvPr>
          <p:cNvSpPr/>
          <p:nvPr/>
        </p:nvSpPr>
        <p:spPr bwMode="auto">
          <a:xfrm>
            <a:off x="292495" y="518848"/>
            <a:ext cx="5739338" cy="5901407"/>
          </a:xfrm>
          <a:prstGeom prst="roundRect">
            <a:avLst>
              <a:gd name="adj" fmla="val 1805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errno.h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 BFSZ	8192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size of read */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unsigned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fbuf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BFSZ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     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FILE *fin, *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readlen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bytes_copied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retval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EXIT_SUCCESS;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3){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 "%s requires two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EXIT_FAILURE;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4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Open the input file for read */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fopen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"r"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== NULL) {</a:t>
            </a:r>
            <a:endParaRPr lang="en-US" sz="1400" i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(stderr,"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fopen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 read failed\n");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EXIT_FAILURE;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 Open the output file for write */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fopen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"w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 == NULL) {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 "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fopen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 write failed\n");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fclose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EXIT_FAILURE;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1E040-F2CE-794F-B24F-6E3ED9F48B0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1D5A35-4B53-2D48-A888-0EB55992BA0B}"/>
              </a:ext>
            </a:extLst>
          </p:cNvPr>
          <p:cNvGrpSpPr/>
          <p:nvPr/>
        </p:nvGrpSpPr>
        <p:grpSpPr>
          <a:xfrm>
            <a:off x="2943855" y="2294372"/>
            <a:ext cx="2045184" cy="646331"/>
            <a:chOff x="292495" y="3059445"/>
            <a:chExt cx="2045184" cy="646331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6080B038-9898-5D42-954B-CB45BD386E14}"/>
                </a:ext>
              </a:extLst>
            </p:cNvPr>
            <p:cNvSpPr/>
            <p:nvPr/>
          </p:nvSpPr>
          <p:spPr>
            <a:xfrm rot="10800000">
              <a:off x="292495" y="3241011"/>
              <a:ext cx="535497" cy="464764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9A2F15-4DA6-A147-87F0-F1FBAF2340BA}"/>
                </a:ext>
              </a:extLst>
            </p:cNvPr>
            <p:cNvSpPr txBox="1"/>
            <p:nvPr/>
          </p:nvSpPr>
          <p:spPr>
            <a:xfrm>
              <a:off x="740107" y="3059445"/>
              <a:ext cx="159757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To handle </a:t>
              </a:r>
              <a:r>
                <a:rPr lang="en-US" dirty="0">
                  <a:solidFill>
                    <a:srgbClr val="FF0000"/>
                  </a:solidFill>
                </a:rPr>
                <a:t>bytes</a:t>
              </a:r>
              <a:r>
                <a:rPr lang="en-US" dirty="0">
                  <a:solidFill>
                    <a:srgbClr val="0070C0"/>
                  </a:solidFill>
                </a:rPr>
                <a:t> moved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6D6A6A5-2387-1A42-8EE5-6D379C05B132}"/>
              </a:ext>
            </a:extLst>
          </p:cNvPr>
          <p:cNvSpPr/>
          <p:nvPr/>
        </p:nvSpPr>
        <p:spPr bwMode="auto">
          <a:xfrm>
            <a:off x="6130711" y="2637178"/>
            <a:ext cx="5591146" cy="1583643"/>
          </a:xfrm>
          <a:prstGeom prst="roundRect">
            <a:avLst>
              <a:gd name="adj" fmla="val 1805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ls –ls ZZZ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ls: ZZZ: No such file or directory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cp.c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ZZZ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 copied: 1122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ls -ls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cp.c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ZZZ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8 -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-r--r--  1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staff  1122 Jul  2 08:51 ZZZ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8 -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-r--r--  1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staff  1122 Jul  2 08:49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43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6420-659D-CC49-9EC5-A7F1F43C9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6" y="64779"/>
            <a:ext cx="11038021" cy="464764"/>
          </a:xfrm>
        </p:spPr>
        <p:txBody>
          <a:bodyPr/>
          <a:lstStyle/>
          <a:p>
            <a:r>
              <a:rPr lang="en-US" dirty="0"/>
              <a:t>C </a:t>
            </a:r>
            <a:r>
              <a:rPr lang="en-US" dirty="0" err="1"/>
              <a:t>fread</a:t>
            </a:r>
            <a:r>
              <a:rPr lang="en-US" dirty="0"/>
              <a:t>/</a:t>
            </a:r>
            <a:r>
              <a:rPr lang="en-US" dirty="0" err="1"/>
              <a:t>fwrite</a:t>
            </a:r>
            <a:r>
              <a:rPr lang="en-US" dirty="0"/>
              <a:t> Example - 2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541591E-D55B-E442-8C93-1135BD7C5B04}"/>
              </a:ext>
            </a:extLst>
          </p:cNvPr>
          <p:cNvSpPr/>
          <p:nvPr/>
        </p:nvSpPr>
        <p:spPr bwMode="auto">
          <a:xfrm>
            <a:off x="211681" y="743378"/>
            <a:ext cx="7289667" cy="5773361"/>
          </a:xfrm>
          <a:prstGeom prst="roundRect">
            <a:avLst>
              <a:gd name="adj" fmla="val 1805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Read from the file, write to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fout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fread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1,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BUFSIZ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fin)) &gt; 0) 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fwrite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1,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!=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(stderr, 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"write failed\n"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retval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 </a:t>
            </a:r>
            <a:r>
              <a:rPr lang="en-US" dirty="0">
                <a:solidFill>
                  <a:srgbClr val="09CE9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bytes_copied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//running sum bytes copied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retval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EXIT_FAILURE)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("Failure Copy did not complete only ");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("Bytes copied: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zu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bytes_copied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fclose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fclose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9CE9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1E040-F2CE-794F-B24F-6E3ED9F48B04}"/>
              </a:ext>
            </a:extLst>
          </p:cNvPr>
          <p:cNvSpPr txBox="1"/>
          <p:nvPr/>
        </p:nvSpPr>
        <p:spPr>
          <a:xfrm>
            <a:off x="11891918" y="65167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73CEFD-83B3-B245-8E5E-E71447EB4C7B}"/>
              </a:ext>
            </a:extLst>
          </p:cNvPr>
          <p:cNvGrpSpPr/>
          <p:nvPr/>
        </p:nvGrpSpPr>
        <p:grpSpPr>
          <a:xfrm>
            <a:off x="6813706" y="852436"/>
            <a:ext cx="5228253" cy="1477328"/>
            <a:chOff x="7739189" y="672350"/>
            <a:chExt cx="5228253" cy="14773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BEBF4A-F2F1-AB4F-B86C-6F358D5F4602}"/>
                </a:ext>
              </a:extLst>
            </p:cNvPr>
            <p:cNvSpPr txBox="1"/>
            <p:nvPr/>
          </p:nvSpPr>
          <p:spPr>
            <a:xfrm>
              <a:off x="9114473" y="672350"/>
              <a:ext cx="3852969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By using an element size of 1 with a char buffer, this is byte I/O</a:t>
              </a:r>
            </a:p>
            <a:p>
              <a:endParaRPr lang="en-US" dirty="0">
                <a:solidFill>
                  <a:srgbClr val="0070C0"/>
                </a:solidFill>
              </a:endParaRPr>
            </a:p>
            <a:p>
              <a:r>
                <a:rPr lang="en-US" dirty="0">
                  <a:solidFill>
                    <a:srgbClr val="0070C0"/>
                  </a:solidFill>
                </a:rPr>
                <a:t>Capture the bytes read so you know how many bytes to write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A122867-5B8A-9042-9DFD-95975A5E56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7063" y="1319042"/>
              <a:ext cx="1047410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88D6D3C-FEAD-044A-A748-069C038E0F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189" y="1843827"/>
              <a:ext cx="1383076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Group 63">
            <a:extLst>
              <a:ext uri="{FF2B5EF4-FFF2-40B4-BE49-F238E27FC236}">
                <a16:creationId xmlns:a16="http://schemas.microsoft.com/office/drawing/2014/main" id="{5E8005E7-901D-0247-9633-25D30841F00E}"/>
              </a:ext>
            </a:extLst>
          </p:cNvPr>
          <p:cNvGraphicFramePr>
            <a:graphicFrameLocks noGrp="1"/>
          </p:cNvGraphicFramePr>
          <p:nvPr/>
        </p:nvGraphicFramePr>
        <p:xfrm>
          <a:off x="8508204" y="4669563"/>
          <a:ext cx="2915920" cy="39624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350713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673223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69248765"/>
                    </a:ext>
                  </a:extLst>
                </a:gridCol>
              </a:tblGrid>
              <a:tr h="266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3F310037-1D4E-974B-B079-DDB3D0D64D60}"/>
              </a:ext>
            </a:extLst>
          </p:cNvPr>
          <p:cNvGrpSpPr/>
          <p:nvPr/>
        </p:nvGrpSpPr>
        <p:grpSpPr>
          <a:xfrm>
            <a:off x="7878726" y="2539966"/>
            <a:ext cx="4163233" cy="4247317"/>
            <a:chOff x="8373313" y="2124916"/>
            <a:chExt cx="4163233" cy="4247317"/>
          </a:xfrm>
        </p:grpSpPr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CF7C8431-B1E8-7949-8DA1-B95E9621B7DA}"/>
                </a:ext>
              </a:extLst>
            </p:cNvPr>
            <p:cNvSpPr/>
            <p:nvPr/>
          </p:nvSpPr>
          <p:spPr>
            <a:xfrm rot="5400000">
              <a:off x="9793266" y="2978503"/>
              <a:ext cx="419101" cy="2072713"/>
            </a:xfrm>
            <a:prstGeom prst="lef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75343-A8D6-734B-9D77-6FB4E402A42F}"/>
                </a:ext>
              </a:extLst>
            </p:cNvPr>
            <p:cNvSpPr txBox="1"/>
            <p:nvPr/>
          </p:nvSpPr>
          <p:spPr>
            <a:xfrm>
              <a:off x="8373313" y="2124916"/>
              <a:ext cx="4163233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unless the </a:t>
              </a:r>
              <a:r>
                <a:rPr lang="en-US" dirty="0">
                  <a:solidFill>
                    <a:srgbClr val="FF0000"/>
                  </a:solidFill>
                </a:rPr>
                <a:t>input file length is an exact multiple of BUFSIZ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, </a:t>
              </a:r>
              <a:r>
                <a:rPr lang="en-US" dirty="0">
                  <a:solidFill>
                    <a:srgbClr val="7030A0"/>
                  </a:solidFill>
                </a:rPr>
                <a:t>last </a:t>
              </a:r>
              <a:r>
                <a:rPr lang="en-US" dirty="0" err="1">
                  <a:solidFill>
                    <a:srgbClr val="7030A0"/>
                  </a:solidFill>
                </a:rPr>
                <a:t>fread</a:t>
              </a:r>
              <a:r>
                <a:rPr lang="en-US" dirty="0">
                  <a:solidFill>
                    <a:srgbClr val="7030A0"/>
                  </a:solidFill>
                </a:rPr>
                <a:t>() will always read less than BUFSIZ 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which is why you write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</a:rPr>
                <a:t>readln</a:t>
              </a:r>
              <a:endParaRPr lang="en-US" dirty="0"/>
            </a:p>
            <a:p>
              <a:r>
                <a:rPr lang="en-US" dirty="0"/>
                <a:t>         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	   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</a:rPr>
                <a:t>readln</a:t>
              </a:r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            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                        BUFSZ</a:t>
              </a:r>
            </a:p>
            <a:p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Jargon: the last record is often called the "runt"</a:t>
              </a:r>
            </a:p>
          </p:txBody>
        </p: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8BC3D2D5-A8CD-144B-803A-D18C9D98AD41}"/>
                </a:ext>
              </a:extLst>
            </p:cNvPr>
            <p:cNvSpPr/>
            <p:nvPr/>
          </p:nvSpPr>
          <p:spPr>
            <a:xfrm rot="5400000" flipH="1">
              <a:off x="10169692" y="3463457"/>
              <a:ext cx="531330" cy="2894045"/>
            </a:xfrm>
            <a:prstGeom prst="lef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557428-BD77-8914-D9D8-6B8240F89E2E}"/>
              </a:ext>
            </a:extLst>
          </p:cNvPr>
          <p:cNvCxnSpPr>
            <a:cxnSpLocks/>
          </p:cNvCxnSpPr>
          <p:nvPr/>
        </p:nvCxnSpPr>
        <p:spPr>
          <a:xfrm>
            <a:off x="2338086" y="1585732"/>
            <a:ext cx="960699" cy="3472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72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FB1D0C0-8920-1841-8BD4-7A583244A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1" y="188507"/>
            <a:ext cx="11926957" cy="405009"/>
          </a:xfrm>
        </p:spPr>
        <p:txBody>
          <a:bodyPr/>
          <a:lstStyle/>
          <a:p>
            <a:r>
              <a:rPr lang="en-US" dirty="0"/>
              <a:t>Assembly Source File to Executable to Linux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3EBE11-E806-4549-A527-37B3E3009494}"/>
              </a:ext>
            </a:extLst>
          </p:cNvPr>
          <p:cNvSpPr txBox="1"/>
          <p:nvPr/>
        </p:nvSpPr>
        <p:spPr>
          <a:xfrm>
            <a:off x="3489649" y="595703"/>
            <a:ext cx="451823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Local variables and function call overhead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code you write in the text segment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BE03E8-AEB2-6E42-AB6D-194F891C1C3E}"/>
              </a:ext>
            </a:extLst>
          </p:cNvPr>
          <p:cNvSpPr txBox="1"/>
          <p:nvPr/>
        </p:nvSpPr>
        <p:spPr>
          <a:xfrm>
            <a:off x="5087812" y="1357251"/>
            <a:ext cx="3398562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allocates space dynamically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during execution </a:t>
            </a:r>
            <a:r>
              <a:rPr lang="en-US" dirty="0">
                <a:solidFill>
                  <a:srgbClr val="FF0000"/>
                </a:solidFill>
              </a:rPr>
              <a:t>by c runtime library code (text)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E6E447-994C-F041-BB46-3956E139E3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5F72D3C-552B-40C6-CFAF-B1B232DCAEC2}"/>
              </a:ext>
            </a:extLst>
          </p:cNvPr>
          <p:cNvGrpSpPr/>
          <p:nvPr/>
        </p:nvGrpSpPr>
        <p:grpSpPr>
          <a:xfrm>
            <a:off x="8811051" y="540719"/>
            <a:ext cx="2526189" cy="6021446"/>
            <a:chOff x="6583680" y="1280160"/>
            <a:chExt cx="2377440" cy="5257800"/>
          </a:xfrm>
        </p:grpSpPr>
        <p:sp>
          <p:nvSpPr>
            <p:cNvPr id="49" name="Rectangle 7">
              <a:extLst>
                <a:ext uri="{FF2B5EF4-FFF2-40B4-BE49-F238E27FC236}">
                  <a16:creationId xmlns:a16="http://schemas.microsoft.com/office/drawing/2014/main" id="{F7935E2C-B93D-2E2F-3E81-432946284D80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DB9B9FF-A819-76B1-4589-FAD05447C8C4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E4AF5A7-2B6B-1FA9-AE31-0BDF8C1C3570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0F7A3E5-871F-183F-6FB5-C06431921BCF}"/>
                </a:ext>
              </a:extLst>
            </p:cNvPr>
            <p:cNvSpPr/>
            <p:nvPr/>
          </p:nvSpPr>
          <p:spPr bwMode="auto">
            <a:xfrm>
              <a:off x="6583680" y="3880128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54EE26E-58A1-FCC6-6C1C-F2F5C6B75C48}"/>
                </a:ext>
              </a:extLst>
            </p:cNvPr>
            <p:cNvSpPr/>
            <p:nvPr/>
          </p:nvSpPr>
          <p:spPr bwMode="auto">
            <a:xfrm>
              <a:off x="6583680" y="4813136"/>
              <a:ext cx="2377440" cy="307504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74E1A-4B9A-FDDA-7A6E-A7DB473B4FA9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6487C1B-AA85-05DF-F1BD-D1C5A6038717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8A1513D-51B3-3119-9DDC-7A00F1E749C4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8D2C88C-C3D1-5381-ECA5-29955F371C3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581047E-A800-D2FE-2EF7-9F7E69F4EEBB}"/>
                </a:ext>
              </a:extLst>
            </p:cNvPr>
            <p:cNvCxnSpPr/>
            <p:nvPr/>
          </p:nvCxnSpPr>
          <p:spPr bwMode="auto">
            <a:xfrm>
              <a:off x="7772400" y="3514368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25925BC-8FEB-9C90-2285-0F39E7688004}"/>
              </a:ext>
            </a:extLst>
          </p:cNvPr>
          <p:cNvSpPr/>
          <p:nvPr/>
        </p:nvSpPr>
        <p:spPr bwMode="auto">
          <a:xfrm>
            <a:off x="8811051" y="5375525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871B57CE-CC32-0869-AA24-8339E7F74371}"/>
              </a:ext>
            </a:extLst>
          </p:cNvPr>
          <p:cNvSpPr/>
          <p:nvPr/>
        </p:nvSpPr>
        <p:spPr>
          <a:xfrm rot="1250497">
            <a:off x="7970945" y="1092340"/>
            <a:ext cx="877044" cy="204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E0876484-2E67-1800-2CB4-D8A67B165019}"/>
              </a:ext>
            </a:extLst>
          </p:cNvPr>
          <p:cNvSpPr/>
          <p:nvPr/>
        </p:nvSpPr>
        <p:spPr>
          <a:xfrm rot="2598012">
            <a:off x="6680661" y="3126472"/>
            <a:ext cx="2406123" cy="56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E876BC-BCEC-1A50-8735-BE06AF15853E}"/>
              </a:ext>
            </a:extLst>
          </p:cNvPr>
          <p:cNvGrpSpPr/>
          <p:nvPr/>
        </p:nvGrpSpPr>
        <p:grpSpPr>
          <a:xfrm>
            <a:off x="630568" y="2777865"/>
            <a:ext cx="4699023" cy="1570097"/>
            <a:chOff x="4120924" y="2791088"/>
            <a:chExt cx="4699023" cy="157009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C21E89-D99D-F8FC-19A1-060F227CF564}"/>
                </a:ext>
              </a:extLst>
            </p:cNvPr>
            <p:cNvSpPr txBox="1"/>
            <p:nvPr/>
          </p:nvSpPr>
          <p:spPr>
            <a:xfrm>
              <a:off x="4120924" y="2791088"/>
              <a:ext cx="37042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</a:t>
              </a:r>
              <a:r>
                <a:rPr lang="en-US" b="1" dirty="0" err="1">
                  <a:solidFill>
                    <a:srgbClr val="FF0000"/>
                  </a:solidFill>
                </a:rPr>
                <a:t>bss</a:t>
              </a:r>
              <a:endParaRPr lang="en-US" b="1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chemeClr val="accent2"/>
                  </a:solidFill>
                </a:rPr>
                <a:t>uninitialized static variables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A94545A-5CC3-DB8A-7717-A98B658FD436}"/>
                </a:ext>
              </a:extLst>
            </p:cNvPr>
            <p:cNvCxnSpPr>
              <a:cxnSpLocks/>
              <a:stCxn id="33" idx="3"/>
              <a:endCxn id="44" idx="1"/>
            </p:cNvCxnSpPr>
            <p:nvPr/>
          </p:nvCxnSpPr>
          <p:spPr bwMode="auto">
            <a:xfrm>
              <a:off x="7825177" y="3114254"/>
              <a:ext cx="994770" cy="1246931"/>
            </a:xfrm>
            <a:prstGeom prst="straightConnector1">
              <a:avLst/>
            </a:prstGeom>
            <a:noFill/>
            <a:ln w="635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C75DB8F-47B4-C3C1-1D3C-D3D81B6C29E1}"/>
              </a:ext>
            </a:extLst>
          </p:cNvPr>
          <p:cNvGrpSpPr/>
          <p:nvPr/>
        </p:nvGrpSpPr>
        <p:grpSpPr>
          <a:xfrm>
            <a:off x="597157" y="3558256"/>
            <a:ext cx="4732434" cy="1183147"/>
            <a:chOff x="4063354" y="3543770"/>
            <a:chExt cx="4732434" cy="118314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5C94F4-8934-FB03-8FB3-3CA5D1FB9BD4}"/>
                </a:ext>
              </a:extLst>
            </p:cNvPr>
            <p:cNvSpPr txBox="1"/>
            <p:nvPr/>
          </p:nvSpPr>
          <p:spPr>
            <a:xfrm>
              <a:off x="4063354" y="3543770"/>
              <a:ext cx="3704253" cy="646331"/>
            </a:xfrm>
            <a:prstGeom prst="rect">
              <a:avLst/>
            </a:prstGeom>
            <a:solidFill>
              <a:srgbClr val="00B050">
                <a:alpha val="13000"/>
              </a:srgb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.data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initialized static variables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D2886AE-1602-EE60-F5D2-D228DB7B4EE3}"/>
                </a:ext>
              </a:extLst>
            </p:cNvPr>
            <p:cNvCxnSpPr>
              <a:cxnSpLocks/>
              <a:endCxn id="83" idx="1"/>
            </p:cNvCxnSpPr>
            <p:nvPr/>
          </p:nvCxnSpPr>
          <p:spPr bwMode="auto">
            <a:xfrm>
              <a:off x="7769093" y="3988297"/>
              <a:ext cx="1026695" cy="738620"/>
            </a:xfrm>
            <a:prstGeom prst="straightConnector1">
              <a:avLst/>
            </a:prstGeom>
            <a:noFill/>
            <a:ln w="635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944EF24-937F-6D4C-E7C9-8F732B68DA21}"/>
              </a:ext>
            </a:extLst>
          </p:cNvPr>
          <p:cNvGrpSpPr/>
          <p:nvPr/>
        </p:nvGrpSpPr>
        <p:grpSpPr>
          <a:xfrm>
            <a:off x="622956" y="4357965"/>
            <a:ext cx="4688298" cy="936485"/>
            <a:chOff x="4087280" y="4244485"/>
            <a:chExt cx="4688298" cy="93648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D2E4F3-B0C2-093C-47AC-B3D9A82D0FD7}"/>
                </a:ext>
              </a:extLst>
            </p:cNvPr>
            <p:cNvSpPr txBox="1"/>
            <p:nvPr/>
          </p:nvSpPr>
          <p:spPr>
            <a:xfrm>
              <a:off x="4087280" y="4244485"/>
              <a:ext cx="3704253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6000"/>
              </a:scheme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.section .</a:t>
              </a:r>
              <a:r>
                <a:rPr lang="en-US" b="1" dirty="0" err="1">
                  <a:solidFill>
                    <a:srgbClr val="FF0000"/>
                  </a:solidFill>
                </a:rPr>
                <a:t>rodata</a:t>
              </a:r>
              <a:endParaRPr lang="en-US" b="1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chemeClr val="accent2"/>
                  </a:solidFill>
                </a:rPr>
                <a:t>read-only literals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019DC44-79E4-D67D-C670-E908F9B1C496}"/>
                </a:ext>
              </a:extLst>
            </p:cNvPr>
            <p:cNvCxnSpPr>
              <a:cxnSpLocks/>
              <a:endCxn id="81" idx="1"/>
            </p:cNvCxnSpPr>
            <p:nvPr/>
          </p:nvCxnSpPr>
          <p:spPr bwMode="auto">
            <a:xfrm>
              <a:off x="7807193" y="4553375"/>
              <a:ext cx="968385" cy="627595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034AFF1-DD15-6E65-26FA-D8F7F4956030}"/>
              </a:ext>
            </a:extLst>
          </p:cNvPr>
          <p:cNvGrpSpPr/>
          <p:nvPr/>
        </p:nvGrpSpPr>
        <p:grpSpPr>
          <a:xfrm>
            <a:off x="575804" y="5182824"/>
            <a:ext cx="4799965" cy="646331"/>
            <a:chOff x="4054016" y="5332932"/>
            <a:chExt cx="4799965" cy="64633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336F89-EC3B-3601-6550-325BCB6F38A8}"/>
                </a:ext>
              </a:extLst>
            </p:cNvPr>
            <p:cNvSpPr txBox="1"/>
            <p:nvPr/>
          </p:nvSpPr>
          <p:spPr>
            <a:xfrm>
              <a:off x="4054016" y="5332932"/>
              <a:ext cx="3704253" cy="646331"/>
            </a:xfrm>
            <a:prstGeom prst="rect">
              <a:avLst/>
            </a:prstGeom>
            <a:solidFill>
              <a:srgbClr val="0070C0">
                <a:alpha val="13000"/>
              </a:srgb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.text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assembly code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08F35D1-2798-A028-C43A-EA049D6397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784152" y="5560345"/>
              <a:ext cx="1069829" cy="95752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F0A4AF7B-87F8-54F8-ACAA-1EDCBCD8C373}"/>
              </a:ext>
            </a:extLst>
          </p:cNvPr>
          <p:cNvSpPr/>
          <p:nvPr/>
        </p:nvSpPr>
        <p:spPr bwMode="auto">
          <a:xfrm>
            <a:off x="8811051" y="4239454"/>
            <a:ext cx="2526189" cy="352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BSS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675A3-3E34-F492-778F-4D2EC84FF067}"/>
              </a:ext>
            </a:extLst>
          </p:cNvPr>
          <p:cNvSpPr txBox="1"/>
          <p:nvPr/>
        </p:nvSpPr>
        <p:spPr>
          <a:xfrm>
            <a:off x="497082" y="1430296"/>
            <a:ext cx="385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Sections in an Assembly Source file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D9CD4E-3D83-401D-EB71-FF37C9A39D4C}"/>
              </a:ext>
            </a:extLst>
          </p:cNvPr>
          <p:cNvSpPr txBox="1"/>
          <p:nvPr/>
        </p:nvSpPr>
        <p:spPr>
          <a:xfrm>
            <a:off x="622956" y="1792090"/>
            <a:ext cx="3702760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File Header</a:t>
            </a:r>
          </a:p>
          <a:p>
            <a:r>
              <a:rPr lang="en-US" dirty="0">
                <a:solidFill>
                  <a:schemeClr val="tx2"/>
                </a:solidFill>
              </a:rPr>
              <a:t>Specify Hardware assembler generate the correct ARM version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A50826-339B-01C1-D8D9-C0B82444FFDD}"/>
              </a:ext>
            </a:extLst>
          </p:cNvPr>
          <p:cNvSpPr txBox="1"/>
          <p:nvPr/>
        </p:nvSpPr>
        <p:spPr>
          <a:xfrm>
            <a:off x="545489" y="5938065"/>
            <a:ext cx="3755589" cy="861774"/>
          </a:xfrm>
          <a:prstGeom prst="rect">
            <a:avLst/>
          </a:prstGeom>
          <a:solidFill>
            <a:schemeClr val="accent4">
              <a:lumMod val="20000"/>
              <a:lumOff val="80000"/>
              <a:alpha val="88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file footer </a:t>
            </a:r>
          </a:p>
          <a:p>
            <a:r>
              <a:rPr lang="en-US" sz="1600" dirty="0">
                <a:solidFill>
                  <a:srgbClr val="7030A0"/>
                </a:solidFill>
              </a:rPr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 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note.GNU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-stack,…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>
                <a:solidFill>
                  <a:schemeClr val="accent3"/>
                </a:solidFill>
              </a:rPr>
              <a:t>	</a:t>
            </a:r>
            <a:endParaRPr lang="en-US" b="1" dirty="0">
              <a:solidFill>
                <a:schemeClr val="accent3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D4F0C9-CEC3-0E02-63B2-7A1885B592C6}"/>
              </a:ext>
            </a:extLst>
          </p:cNvPr>
          <p:cNvGrpSpPr/>
          <p:nvPr/>
        </p:nvGrpSpPr>
        <p:grpSpPr>
          <a:xfrm>
            <a:off x="5311254" y="2965609"/>
            <a:ext cx="3499797" cy="3427306"/>
            <a:chOff x="5311254" y="2965609"/>
            <a:chExt cx="3499797" cy="3427306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76FA6E0-A76E-104A-ACF8-21D66D387E07}"/>
                </a:ext>
              </a:extLst>
            </p:cNvPr>
            <p:cNvCxnSpPr>
              <a:cxnSpLocks/>
              <a:endCxn id="53" idx="1"/>
            </p:cNvCxnSpPr>
            <p:nvPr/>
          </p:nvCxnSpPr>
          <p:spPr bwMode="auto">
            <a:xfrm>
              <a:off x="5949386" y="4675800"/>
              <a:ext cx="2861665" cy="87110"/>
            </a:xfrm>
            <a:prstGeom prst="straightConnector1">
              <a:avLst/>
            </a:prstGeom>
            <a:noFill/>
            <a:ln w="635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A5EBBF8-BBF6-EC47-9183-43F71F0E69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96302" y="5138314"/>
              <a:ext cx="2176227" cy="559753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1" name="Rectangle 1036">
              <a:extLst>
                <a:ext uri="{FF2B5EF4-FFF2-40B4-BE49-F238E27FC236}">
                  <a16:creationId xmlns:a16="http://schemas.microsoft.com/office/drawing/2014/main" id="{039C6BE2-CDBA-724E-88FE-6F4C1F6BF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1254" y="5027750"/>
              <a:ext cx="2057400" cy="533400"/>
            </a:xfrm>
            <a:prstGeom prst="rect">
              <a:avLst/>
            </a:prstGeom>
            <a:solidFill>
              <a:srgbClr val="99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Text</a:t>
              </a:r>
            </a:p>
          </p:txBody>
        </p:sp>
        <p:sp>
          <p:nvSpPr>
            <p:cNvPr id="82" name="Rectangle 1037">
              <a:extLst>
                <a:ext uri="{FF2B5EF4-FFF2-40B4-BE49-F238E27FC236}">
                  <a16:creationId xmlns:a16="http://schemas.microsoft.com/office/drawing/2014/main" id="{674B1C95-198C-024E-856F-309AB1D21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1254" y="5584162"/>
              <a:ext cx="2057400" cy="609600"/>
            </a:xfrm>
            <a:prstGeom prst="rect">
              <a:avLst/>
            </a:prstGeom>
            <a:solidFill>
              <a:srgbClr val="FF9933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Symbol table</a:t>
              </a:r>
            </a:p>
          </p:txBody>
        </p:sp>
        <p:sp>
          <p:nvSpPr>
            <p:cNvPr id="83" name="Rectangle 1040">
              <a:extLst>
                <a:ext uri="{FF2B5EF4-FFF2-40B4-BE49-F238E27FC236}">
                  <a16:creationId xmlns:a16="http://schemas.microsoft.com/office/drawing/2014/main" id="{B740C98A-3CF3-1647-B75C-7158EA8E7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591" y="4474703"/>
              <a:ext cx="2057400" cy="533400"/>
            </a:xfrm>
            <a:prstGeom prst="rect">
              <a:avLst/>
            </a:prstGeom>
            <a:solidFill>
              <a:srgbClr val="99FF99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Data</a:t>
              </a:r>
            </a:p>
          </p:txBody>
        </p:sp>
        <p:sp>
          <p:nvSpPr>
            <p:cNvPr id="85" name="Text Box 8">
              <a:extLst>
                <a:ext uri="{FF2B5EF4-FFF2-40B4-BE49-F238E27FC236}">
                  <a16:creationId xmlns:a16="http://schemas.microsoft.com/office/drawing/2014/main" id="{FAEE8230-2F0F-B745-883A-3B33D4D96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4219" y="2965609"/>
              <a:ext cx="1790190" cy="120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000000"/>
                  </a:solidFill>
                  <a:latin typeface="Calibri" pitchFamily="34" charset="0"/>
                </a:rPr>
                <a:t>a.out</a:t>
              </a:r>
              <a:r>
                <a:rPr lang="en-US" b="1" dirty="0">
                  <a:solidFill>
                    <a:srgbClr val="000000"/>
                  </a:solidFill>
                  <a:latin typeface="Calibri" pitchFamily="34" charset="0"/>
                </a:rPr>
                <a:t> executable</a:t>
              </a:r>
            </a:p>
            <a:p>
              <a:r>
                <a:rPr lang="en-US" b="1" dirty="0">
                  <a:solidFill>
                    <a:srgbClr val="000000"/>
                  </a:solidFill>
                  <a:latin typeface="Calibri" pitchFamily="34" charset="0"/>
                </a:rPr>
                <a:t>created by the </a:t>
              </a:r>
              <a:r>
                <a:rPr lang="en-US" b="1" dirty="0">
                  <a:solidFill>
                    <a:srgbClr val="2C895B"/>
                  </a:solidFill>
                  <a:latin typeface="Calibri" pitchFamily="34" charset="0"/>
                </a:rPr>
                <a:t>assembler</a:t>
              </a:r>
              <a:r>
                <a:rPr lang="en-US" b="1" dirty="0">
                  <a:solidFill>
                    <a:srgbClr val="000000"/>
                  </a:solidFill>
                  <a:latin typeface="Calibri" pitchFamily="34" charset="0"/>
                </a:rPr>
                <a:t> &amp; </a:t>
              </a:r>
            </a:p>
            <a:p>
              <a:r>
                <a:rPr lang="en-US" b="1" dirty="0">
                  <a:solidFill>
                    <a:srgbClr val="F37440"/>
                  </a:solidFill>
                  <a:latin typeface="Calibri" pitchFamily="34" charset="0"/>
                </a:rPr>
                <a:t>link editor</a:t>
              </a: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A41B746D-C4E2-FEF0-C2A5-1E8534D0B921}"/>
                </a:ext>
              </a:extLst>
            </p:cNvPr>
            <p:cNvSpPr/>
            <p:nvPr/>
          </p:nvSpPr>
          <p:spPr>
            <a:xfrm>
              <a:off x="8372529" y="4975059"/>
              <a:ext cx="408486" cy="1417856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1037">
              <a:extLst>
                <a:ext uri="{FF2B5EF4-FFF2-40B4-BE49-F238E27FC236}">
                  <a16:creationId xmlns:a16="http://schemas.microsoft.com/office/drawing/2014/main" id="{DE52684F-7588-889C-0CA5-50863B0B4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591" y="4221220"/>
              <a:ext cx="2057400" cy="2534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Header - Description 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2C70909-4116-FEA8-0F36-280F703BAAE7}"/>
                </a:ext>
              </a:extLst>
            </p:cNvPr>
            <p:cNvCxnSpPr>
              <a:cxnSpLocks/>
              <a:endCxn id="60" idx="1"/>
            </p:cNvCxnSpPr>
            <p:nvPr/>
          </p:nvCxnSpPr>
          <p:spPr bwMode="auto">
            <a:xfrm>
              <a:off x="7427521" y="4347663"/>
              <a:ext cx="1383530" cy="67874"/>
            </a:xfrm>
            <a:prstGeom prst="straightConnector1">
              <a:avLst/>
            </a:prstGeom>
            <a:noFill/>
            <a:ln w="635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3370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6" grpId="0" animBg="1"/>
      <p:bldP spid="6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571EC4-5964-634D-832F-853B9E9DD81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8423" y="1201479"/>
            <a:ext cx="10764478" cy="397657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The following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assembler directives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indicate the </a:t>
            </a:r>
            <a:r>
              <a:rPr lang="en-US" sz="2000" b="1" i="1" dirty="0">
                <a:solidFill>
                  <a:srgbClr val="2C895B"/>
                </a:solidFill>
                <a:cs typeface="Courier New" panose="02070309020205020404" pitchFamily="49" charset="0"/>
              </a:rPr>
              <a:t>start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 of a </a:t>
            </a:r>
            <a:r>
              <a:rPr lang="en-US" sz="2000" b="1" dirty="0">
                <a:solidFill>
                  <a:srgbClr val="2C895B"/>
                </a:solidFill>
                <a:cs typeface="Courier New" panose="02070309020205020404" pitchFamily="49" charset="0"/>
              </a:rPr>
              <a:t>memory segment specification</a:t>
            </a:r>
          </a:p>
          <a:p>
            <a:pPr lvl="1"/>
            <a:r>
              <a:rPr lang="en-US" sz="2000" b="1" dirty="0">
                <a:solidFill>
                  <a:srgbClr val="C00000"/>
                </a:solidFill>
                <a:cs typeface="Courier New" panose="02070309020205020404" pitchFamily="49" charset="0"/>
              </a:rPr>
              <a:t>Remains in effect</a:t>
            </a:r>
            <a:r>
              <a:rPr lang="en-US" sz="2000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until the next segment directive is seen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660E3D-EA3F-444E-9DF8-E108006F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23" y="81279"/>
            <a:ext cx="11301412" cy="427647"/>
          </a:xfrm>
        </p:spPr>
        <p:txBody>
          <a:bodyPr/>
          <a:lstStyle/>
          <a:p>
            <a:r>
              <a:rPr lang="en-US" dirty="0"/>
              <a:t>Creating Segments, Definitions In Assembly 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F44ED-B623-4F4E-BFB0-5DC36E773C8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4DCD07-2381-9907-D49D-1AE08FA599CC}"/>
              </a:ext>
            </a:extLst>
          </p:cNvPr>
          <p:cNvSpPr/>
          <p:nvPr/>
        </p:nvSpPr>
        <p:spPr bwMode="auto">
          <a:xfrm>
            <a:off x="1836715" y="2172160"/>
            <a:ext cx="8721831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uninitialized static segment variables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definitions</a:t>
            </a:r>
          </a:p>
          <a:p>
            <a:pPr lvl="1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does not consume any space in the executable file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initialized static segment variables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definitions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 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read-only data segment variables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definitions 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.text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read-only text segment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(code) </a:t>
            </a:r>
          </a:p>
        </p:txBody>
      </p:sp>
    </p:spTree>
    <p:extLst>
      <p:ext uri="{BB962C8B-B14F-4D97-AF65-F5344CB8AC3E}">
        <p14:creationId xmlns:p14="http://schemas.microsoft.com/office/powerpoint/2010/main" val="220801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7" grpId="0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F1671-0287-1740-AB83-5FE45AA7B0F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63130" y="1465895"/>
            <a:ext cx="3820852" cy="47686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assembly programs end in </a:t>
            </a:r>
            <a:r>
              <a:rPr lang="en-US" sz="2000" dirty="0">
                <a:solidFill>
                  <a:srgbClr val="C00000"/>
                </a:solidFill>
              </a:rPr>
              <a:t>.S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That is a </a:t>
            </a:r>
            <a:r>
              <a:rPr lang="en-US" sz="1800" b="1" u="sng" dirty="0">
                <a:solidFill>
                  <a:srgbClr val="C00000"/>
                </a:solidFill>
              </a:rPr>
              <a:t>capital</a:t>
            </a:r>
            <a:r>
              <a:rPr lang="en-US" sz="1800" dirty="0">
                <a:solidFill>
                  <a:srgbClr val="C00000"/>
                </a:solidFill>
              </a:rPr>
              <a:t> .S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example</a:t>
            </a:r>
            <a:r>
              <a:rPr lang="en-US" sz="2000" dirty="0"/>
              <a:t>: </a:t>
            </a:r>
            <a:r>
              <a:rPr lang="en-US" sz="2000" dirty="0" err="1"/>
              <a:t>test.S</a:t>
            </a:r>
            <a:endParaRPr lang="en-US" sz="2000" dirty="0"/>
          </a:p>
          <a:p>
            <a:r>
              <a:rPr lang="en-US" sz="2000" dirty="0">
                <a:solidFill>
                  <a:srgbClr val="0070C0"/>
                </a:solidFill>
              </a:rPr>
              <a:t>Always use </a:t>
            </a:r>
            <a:r>
              <a:rPr lang="en-US" sz="2000" dirty="0" err="1">
                <a:solidFill>
                  <a:srgbClr val="0070C0"/>
                </a:solidFill>
              </a:rPr>
              <a:t>gcc</a:t>
            </a:r>
            <a:r>
              <a:rPr lang="en-US" sz="2000" dirty="0">
                <a:solidFill>
                  <a:srgbClr val="0070C0"/>
                </a:solidFill>
              </a:rPr>
              <a:t> to assemble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_start()  and C runtime</a:t>
            </a:r>
          </a:p>
          <a:p>
            <a:r>
              <a:rPr lang="en-US" sz="2000" dirty="0"/>
              <a:t>File has a complete program </a:t>
            </a:r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file.S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File has a partial program</a:t>
            </a:r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–c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file.S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Link files together</a:t>
            </a:r>
            <a:endParaRPr lang="en-US" sz="2000" i="1" dirty="0"/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file.o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cprog.o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CF845-476D-6047-87C3-DC11B8D0B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3" y="623455"/>
            <a:ext cx="4368445" cy="482955"/>
          </a:xfrm>
        </p:spPr>
        <p:txBody>
          <a:bodyPr/>
          <a:lstStyle/>
          <a:p>
            <a:r>
              <a:rPr lang="en-US" dirty="0"/>
              <a:t>Assembly Source File</a:t>
            </a:r>
            <a:br>
              <a:rPr lang="en-US" dirty="0"/>
            </a:br>
            <a:r>
              <a:rPr lang="en-US" dirty="0"/>
              <a:t>Template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548BE0A-68B7-314A-95B1-D14AFD94FF58}"/>
              </a:ext>
            </a:extLst>
          </p:cNvPr>
          <p:cNvSpPr/>
          <p:nvPr/>
        </p:nvSpPr>
        <p:spPr bwMode="auto">
          <a:xfrm>
            <a:off x="308018" y="147417"/>
            <a:ext cx="7359761" cy="65241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Header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.arch armv6            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armv6 architecture instructions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.arm		   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arm 32-bit instruction set</a:t>
            </a:r>
          </a:p>
          <a:p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fpu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vfp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floating point co-processor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.syntax unified        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modern syntax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BSS Segment (only when you have initialized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14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Data Segment (only when you have uninitialized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.data	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Read-Only Data (only when you have literals)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 .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   </a:t>
            </a:r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Text Segment – your code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             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Header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 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%function   </a:t>
            </a:r>
            <a:r>
              <a:rPr lang="en-US" sz="1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 main to be a function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1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export function name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prologue	      // stack frame setup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your code for this function here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epilogue	      //stack frame teardown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footer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(. – main)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Footer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.section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.note.GNU-stack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,"",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progbits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// stack/data non-exec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330CA-98E5-EA4F-BEF0-1905C390832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0410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23E958-50C2-9943-ABBE-411C7F991B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68314" y="2739143"/>
            <a:ext cx="11923686" cy="397463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Where </a:t>
            </a:r>
            <a:r>
              <a:rPr lang="en-US" sz="1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r0, r1, r2, r3 </a:t>
            </a:r>
            <a:r>
              <a:rPr lang="en-US" sz="1800" dirty="0"/>
              <a:t>are arm registers, the function declaration is (first four arguments):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kern="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</a:t>
            </a:r>
            <a:r>
              <a:rPr lang="en-US" sz="1800" b="1" kern="0" dirty="0">
                <a:solidFill>
                  <a:schemeClr val="accent5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r0 = function(r0, r1, r2, r3)       </a:t>
            </a:r>
            <a:r>
              <a:rPr lang="en-US" sz="1800" b="1" kern="0" dirty="0">
                <a:solidFill>
                  <a:srgbClr val="00B05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// 32-bit return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kern="0" dirty="0">
                <a:solidFill>
                  <a:schemeClr val="accent5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r0, r1 = function(r0, r1, r2, r3)   </a:t>
            </a:r>
            <a:r>
              <a:rPr lang="en-US" sz="1800" b="1" kern="0" dirty="0">
                <a:solidFill>
                  <a:srgbClr val="00B05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// 64-bit return – long long</a:t>
            </a:r>
            <a:endParaRPr lang="en-US" sz="1800" kern="0" dirty="0">
              <a:solidFill>
                <a:srgbClr val="00B050"/>
              </a:solidFill>
              <a:ea typeface="ＭＳ Ｐゴシック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Each </a:t>
            </a:r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parameter and return value is limited to data that </a:t>
            </a:r>
            <a:r>
              <a:rPr lang="en-US" sz="1800" b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can fit in 4 bytes or less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You receive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up to the first four parameters in these four registers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You copy up to the first four parameters into these four registers before calling a function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For parameter values using more than 4 bytes, a pointer to the parameter is passed (we will cover this later)</a:t>
            </a:r>
            <a:endParaRPr lang="en-US" sz="1800" b="1" kern="0" dirty="0">
              <a:solidFill>
                <a:srgbClr val="FF0000"/>
              </a:solidFill>
              <a:ea typeface="ＭＳ Ｐゴシック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1" u="sng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You MUST ALWAYS assume</a:t>
            </a:r>
            <a:r>
              <a:rPr lang="en-US" sz="18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that the called function will </a:t>
            </a:r>
            <a:r>
              <a:rPr lang="en-US" sz="18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alter the contents of all four registers: r0-r3 </a:t>
            </a:r>
          </a:p>
          <a:p>
            <a:pPr lvl="1"/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In terms of C runtime support, these registers contain the copies given to the called function</a:t>
            </a:r>
          </a:p>
          <a:p>
            <a:pPr lvl="1"/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C allows the copies to be changed in any way by the called function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25425" y="350514"/>
            <a:ext cx="11866575" cy="391196"/>
          </a:xfrm>
        </p:spPr>
        <p:txBody>
          <a:bodyPr/>
          <a:lstStyle/>
          <a:p>
            <a:r>
              <a:rPr lang="en-US" altLang="en-US" dirty="0"/>
              <a:t>Preview: Return Value and Passing Parameters to Functions</a:t>
            </a:r>
            <a:br>
              <a:rPr lang="en-US" altLang="en-US" dirty="0"/>
            </a:br>
            <a:r>
              <a:rPr lang="en-US" altLang="en-US" sz="1800" dirty="0">
                <a:solidFill>
                  <a:srgbClr val="FF0000"/>
                </a:solidFill>
              </a:rPr>
              <a:t>(Four parameters or less)</a:t>
            </a:r>
            <a:endParaRPr lang="en-US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6FB3996-5233-3F43-A972-95E16B7B537F}"/>
              </a:ext>
            </a:extLst>
          </p:cNvPr>
          <p:cNvGraphicFramePr>
            <a:graphicFrameLocks noGrp="1"/>
          </p:cNvGraphicFramePr>
          <p:nvPr/>
        </p:nvGraphicFramePr>
        <p:xfrm>
          <a:off x="268314" y="741710"/>
          <a:ext cx="5296464" cy="1882727"/>
        </p:xfrm>
        <a:graphic>
          <a:graphicData uri="http://schemas.openxmlformats.org/drawingml/2006/table">
            <a:tbl>
              <a:tblPr firstRow="1" firstCol="1" bandRow="1"/>
              <a:tblGrid>
                <a:gridCol w="1404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2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4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 Function Call Use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r0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1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st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parameter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r1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nd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parameter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r2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3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 parameter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r3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4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th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 parameter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5CC7837-209A-EA47-8CF0-F1AF4098BFA1}"/>
              </a:ext>
            </a:extLst>
          </p:cNvPr>
          <p:cNvGraphicFramePr>
            <a:graphicFrameLocks noGrp="1"/>
          </p:cNvGraphicFramePr>
          <p:nvPr/>
        </p:nvGraphicFramePr>
        <p:xfrm>
          <a:off x="5681776" y="741710"/>
          <a:ext cx="6107658" cy="1884689"/>
        </p:xfrm>
        <a:graphic>
          <a:graphicData uri="http://schemas.openxmlformats.org/drawingml/2006/table">
            <a:tbl>
              <a:tblPr firstRow="1" firstCol="1" bandRow="1"/>
              <a:tblGrid>
                <a:gridCol w="1623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3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7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Function Return Value Use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56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r0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8, 16 or 32-bit result,</a:t>
                      </a:r>
                      <a:r>
                        <a:rPr lang="en-US" sz="20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32-bit address or least-significant half of a 64-bit result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r1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most-significant half of a 64-bit result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BBD7113-99E7-6D4A-9D7D-81C16F7797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1775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6D1104-0A20-3EE2-2B1D-AE5BACEBA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Preview: Writing an ARM32 function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692AE5-53CB-622A-C25F-6891E853A663}"/>
              </a:ext>
            </a:extLst>
          </p:cNvPr>
          <p:cNvSpPr/>
          <p:nvPr/>
        </p:nvSpPr>
        <p:spPr bwMode="auto">
          <a:xfrm>
            <a:off x="364756" y="904284"/>
            <a:ext cx="4162057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stdlib.h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sum4(int, int, int, int);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sum4(1,2,3,4);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F2067FC-72FE-622A-9CFC-16F9FA3FDB76}"/>
              </a:ext>
            </a:extLst>
          </p:cNvPr>
          <p:cNvSpPr/>
          <p:nvPr/>
        </p:nvSpPr>
        <p:spPr bwMode="auto">
          <a:xfrm>
            <a:off x="364757" y="4148669"/>
            <a:ext cx="4162057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ifndef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SUM4_H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#define SUM4_H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ifndef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__ASSEMBLER__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sum4(int, int, int, int);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#else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.extern sum4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#endif</a:t>
            </a:r>
          </a:p>
          <a:p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#endif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546E7B-6051-8650-1773-359355326960}"/>
              </a:ext>
            </a:extLst>
          </p:cNvPr>
          <p:cNvSpPr/>
          <p:nvPr/>
        </p:nvSpPr>
        <p:spPr bwMode="auto">
          <a:xfrm>
            <a:off x="4905696" y="795291"/>
            <a:ext cx="5518984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"sum4.h"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.arch armv6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.arm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fpu</a:t>
            </a:r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vfp</a:t>
            </a:r>
            <a:endParaRPr lang="en-US" sz="15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.syntax unified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sum4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sum4, %function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28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r0 = sum4(r0, r1, r2, r3)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sum4: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{r4-r9, 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endParaRPr lang="en-US" sz="15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r1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r2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r3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{r4-r9, 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b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5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sum4, (. - sum4)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.section .note.GNU-stack,"",%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progbits</a:t>
            </a:r>
            <a:endParaRPr lang="en-US" sz="15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.end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EA21AE8-E0A6-57FF-D056-E215E405E265}"/>
              </a:ext>
            </a:extLst>
          </p:cNvPr>
          <p:cNvSpPr/>
          <p:nvPr/>
        </p:nvSpPr>
        <p:spPr bwMode="auto">
          <a:xfrm>
            <a:off x="8193863" y="795291"/>
            <a:ext cx="3801043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gcc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-Wall -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Wextra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-c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main.c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gcc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-c sum4.S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gcc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sum4.o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main.o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./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9FDB4F-B725-2B9C-66E8-43B334583730}"/>
              </a:ext>
            </a:extLst>
          </p:cNvPr>
          <p:cNvSpPr txBox="1"/>
          <p:nvPr/>
        </p:nvSpPr>
        <p:spPr>
          <a:xfrm>
            <a:off x="3612106" y="4399280"/>
            <a:ext cx="7360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two _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B4B6F9-8BD4-1843-7E19-81C7B28ED3AE}"/>
              </a:ext>
            </a:extLst>
          </p:cNvPr>
          <p:cNvCxnSpPr/>
          <p:nvPr/>
        </p:nvCxnSpPr>
        <p:spPr>
          <a:xfrm flipH="1">
            <a:off x="3007360" y="4795520"/>
            <a:ext cx="640080" cy="29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640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9FE6AB-E81E-B444-B591-D0FED0BF917C}"/>
              </a:ext>
            </a:extLst>
          </p:cNvPr>
          <p:cNvSpPr/>
          <p:nvPr/>
        </p:nvSpPr>
        <p:spPr>
          <a:xfrm>
            <a:off x="544148" y="687203"/>
            <a:ext cx="10952912" cy="3042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6B42E9-51EC-5946-974B-01878683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7" y="16798"/>
            <a:ext cx="11521966" cy="593499"/>
          </a:xfrm>
        </p:spPr>
        <p:txBody>
          <a:bodyPr/>
          <a:lstStyle/>
          <a:p>
            <a:r>
              <a:rPr lang="en-US" dirty="0"/>
              <a:t>Load/Store: Register Base Addressing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948C1-6E57-4545-A59D-E0C27906CCA4}"/>
              </a:ext>
            </a:extLst>
          </p:cNvPr>
          <p:cNvSpPr/>
          <p:nvPr/>
        </p:nvSpPr>
        <p:spPr>
          <a:xfrm>
            <a:off x="4299138" y="93494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32-bit memory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AC8F8-F5D4-8447-839F-F37551C6D43A}"/>
              </a:ext>
            </a:extLst>
          </p:cNvPr>
          <p:cNvSpPr/>
          <p:nvPr/>
        </p:nvSpPr>
        <p:spPr>
          <a:xfrm>
            <a:off x="4249768" y="2765966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37190895-4F89-3540-98CE-DCCCB6E167D4}"/>
              </a:ext>
            </a:extLst>
          </p:cNvPr>
          <p:cNvSpPr/>
          <p:nvPr/>
        </p:nvSpPr>
        <p:spPr>
          <a:xfrm>
            <a:off x="5496571" y="17364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672C6-6E2F-1246-838E-D16861B6BB89}"/>
              </a:ext>
            </a:extLst>
          </p:cNvPr>
          <p:cNvSpPr/>
          <p:nvPr/>
        </p:nvSpPr>
        <p:spPr>
          <a:xfrm>
            <a:off x="8179976" y="934948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814B572-D0CB-8A4E-A07E-FD738CE58FF1}"/>
              </a:ext>
            </a:extLst>
          </p:cNvPr>
          <p:cNvSpPr/>
          <p:nvPr/>
        </p:nvSpPr>
        <p:spPr>
          <a:xfrm>
            <a:off x="7445139" y="114031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E3FA5-0D7F-3744-92E4-AB3BD3E80B32}"/>
              </a:ext>
            </a:extLst>
          </p:cNvPr>
          <p:cNvSpPr txBox="1"/>
          <p:nvPr/>
        </p:nvSpPr>
        <p:spPr>
          <a:xfrm>
            <a:off x="671994" y="859650"/>
            <a:ext cx="3852337" cy="2581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ldr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[r1]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endParaRPr lang="en-US" b="1" dirty="0">
              <a:solidFill>
                <a:srgbClr val="000000"/>
              </a:solidFill>
              <a:latin typeface="Consolas"/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Copies a 32-bit word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from the memory location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whose address is contained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 r1 (r1 is a pointer)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into register r0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759530-60FA-874C-BCB8-A99D950745E8}"/>
              </a:ext>
            </a:extLst>
          </p:cNvPr>
          <p:cNvSpPr txBox="1"/>
          <p:nvPr/>
        </p:nvSpPr>
        <p:spPr>
          <a:xfrm>
            <a:off x="7753457" y="1857673"/>
            <a:ext cx="3626066" cy="166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b="1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r1 </a:t>
            </a:r>
            <a:r>
              <a:rPr lang="en-US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is being used as a </a:t>
            </a:r>
            <a:r>
              <a:rPr lang="en-US" b="1" u="sng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pointer</a:t>
            </a:r>
            <a:r>
              <a:rPr lang="en-US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to a location in memory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b="1" dirty="0" err="1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ldr</a:t>
            </a:r>
            <a:r>
              <a:rPr lang="en-US" b="1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 requires the use of a </a:t>
            </a:r>
            <a:r>
              <a:rPr lang="en-US" b="1" u="sng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pointer</a:t>
            </a:r>
            <a:r>
              <a:rPr lang="en-US" b="1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 operand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07FC23-65A2-A446-BB79-19622BF1C8EC}"/>
              </a:ext>
            </a:extLst>
          </p:cNvPr>
          <p:cNvGrpSpPr/>
          <p:nvPr/>
        </p:nvGrpSpPr>
        <p:grpSpPr>
          <a:xfrm>
            <a:off x="511817" y="3920756"/>
            <a:ext cx="10952912" cy="2695197"/>
            <a:chOff x="511817" y="3920756"/>
            <a:chExt cx="10952912" cy="26951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101E7C-518A-0346-9D9A-3F6B9427401A}"/>
                </a:ext>
              </a:extLst>
            </p:cNvPr>
            <p:cNvSpPr/>
            <p:nvPr/>
          </p:nvSpPr>
          <p:spPr>
            <a:xfrm>
              <a:off x="511817" y="3920756"/>
              <a:ext cx="10952912" cy="26951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0DF693-E3C0-B642-B002-BCC38B552352}"/>
                </a:ext>
              </a:extLst>
            </p:cNvPr>
            <p:cNvSpPr txBox="1"/>
            <p:nvPr/>
          </p:nvSpPr>
          <p:spPr>
            <a:xfrm>
              <a:off x="627968" y="3924911"/>
              <a:ext cx="3799325" cy="2485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str	r0, [r1]</a:t>
              </a:r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Copies all 32 bits of the value held in register r0 to the 32-bit memory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Calibri"/>
                  <a:cs typeface="Calibri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location contained in register r1 (r1 pointer)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E0DCC8-9CA1-2D48-8DAD-EBD99D1178A1}"/>
                </a:ext>
              </a:extLst>
            </p:cNvPr>
            <p:cNvSpPr/>
            <p:nvPr/>
          </p:nvSpPr>
          <p:spPr>
            <a:xfrm>
              <a:off x="4313875" y="5786552"/>
              <a:ext cx="3185715" cy="6215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32-bit memory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B3D6252-7ED2-6D44-B1C4-8EABA3185683}"/>
                </a:ext>
              </a:extLst>
            </p:cNvPr>
            <p:cNvSpPr/>
            <p:nvPr/>
          </p:nvSpPr>
          <p:spPr>
            <a:xfrm>
              <a:off x="5562045" y="4921762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5BD97E-EED7-C04B-AA1A-0EAC022A897F}"/>
                </a:ext>
              </a:extLst>
            </p:cNvPr>
            <p:cNvSpPr/>
            <p:nvPr/>
          </p:nvSpPr>
          <p:spPr>
            <a:xfrm>
              <a:off x="4299138" y="4098667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egister r0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2469FE-92B5-694A-8A86-405E6437C0BF}"/>
                </a:ext>
              </a:extLst>
            </p:cNvPr>
            <p:cNvSpPr/>
            <p:nvPr/>
          </p:nvSpPr>
          <p:spPr>
            <a:xfrm>
              <a:off x="8234427" y="5786552"/>
              <a:ext cx="3145096" cy="6749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register r1 (address)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DDA3709D-80C7-194D-AA47-E2EF29D472E5}"/>
                </a:ext>
              </a:extLst>
            </p:cNvPr>
            <p:cNvSpPr/>
            <p:nvPr/>
          </p:nvSpPr>
          <p:spPr>
            <a:xfrm>
              <a:off x="7499590" y="5991921"/>
              <a:ext cx="734837" cy="26944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0C3844-F6D9-2945-A6A2-F5162F07EDF7}"/>
                </a:ext>
              </a:extLst>
            </p:cNvPr>
            <p:cNvSpPr txBox="1"/>
            <p:nvPr/>
          </p:nvSpPr>
          <p:spPr>
            <a:xfrm>
              <a:off x="7785600" y="3928838"/>
              <a:ext cx="3626066" cy="1664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tabLst>
                  <a:tab pos="342900" algn="l"/>
                  <a:tab pos="628650" algn="l"/>
                </a:tabLst>
              </a:pPr>
              <a:r>
                <a:rPr lang="en-US" b="1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r1 </a:t>
              </a:r>
              <a:r>
                <a:rPr lang="en-US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is being used as a </a:t>
              </a:r>
              <a:r>
                <a:rPr lang="en-US" b="1" u="sng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pointer</a:t>
              </a:r>
              <a:r>
                <a:rPr lang="en-US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to a location in memory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628650" algn="l"/>
                </a:tabLst>
              </a:pPr>
              <a:r>
                <a:rPr lang="en-US" b="1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str requires the use of a </a:t>
              </a:r>
              <a:r>
                <a:rPr lang="en-US" b="1" u="sng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pointer</a:t>
              </a:r>
              <a:r>
                <a:rPr lang="en-US" b="1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 operand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1FD6E7-8DF1-DA4E-B27F-30FEDBFB35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2703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39" y="134165"/>
            <a:ext cx="11265328" cy="416384"/>
          </a:xfrm>
        </p:spPr>
        <p:txBody>
          <a:bodyPr/>
          <a:lstStyle/>
          <a:p>
            <a:r>
              <a:rPr lang="en-US" dirty="0"/>
              <a:t>LDR/STR – Base Register + Immediate Offset Addressing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35076" y="5466067"/>
            <a:ext cx="10321847" cy="12306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 [Rn, +- imm12]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base register </a:t>
            </a:r>
            <a:r>
              <a:rPr lang="en-US" sz="18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offset 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imm12 in bytes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-4095 &lt;= imm12 &lt;= 4095 (bytes)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 [Rn]          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base register </a:t>
            </a:r>
            <a:r>
              <a:rPr lang="en-US" sz="18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+ 0 offset (imm12 is 0) 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6FF03-2BBA-539B-51DA-56EB894CE35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71062" y="2669811"/>
            <a:ext cx="9448800" cy="271860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Register Base Addressing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Pointer Address: Rn; </a:t>
            </a:r>
            <a:r>
              <a:rPr lang="en-US" sz="2000" dirty="0">
                <a:solidFill>
                  <a:srgbClr val="FF0000"/>
                </a:solidFill>
              </a:rPr>
              <a:t>source/destination data: Rd</a:t>
            </a:r>
            <a:r>
              <a:rPr lang="en-US" sz="2000" dirty="0">
                <a:solidFill>
                  <a:srgbClr val="F37440"/>
                </a:solidFill>
              </a:rPr>
              <a:t> 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Unsigned pointer address </a:t>
            </a:r>
            <a:r>
              <a:rPr lang="en-US" sz="2000" dirty="0"/>
              <a:t>in stored in the </a:t>
            </a:r>
            <a:r>
              <a:rPr lang="en-US" sz="2000" dirty="0">
                <a:solidFill>
                  <a:schemeClr val="accent5"/>
                </a:solidFill>
              </a:rPr>
              <a:t>base register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Register Base + immediate offset Addressing: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Pointer Address = register content + immediate offset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Unsigned</a:t>
            </a:r>
            <a:r>
              <a:rPr lang="en-US" sz="2000" dirty="0"/>
              <a:t> offset integer </a:t>
            </a:r>
            <a:r>
              <a:rPr lang="en-US" sz="2000" dirty="0">
                <a:solidFill>
                  <a:schemeClr val="accent5"/>
                </a:solidFill>
              </a:rPr>
              <a:t>immediate value </a:t>
            </a:r>
            <a:r>
              <a:rPr lang="en-US" sz="2000" dirty="0">
                <a:solidFill>
                  <a:srgbClr val="FF0000"/>
                </a:solidFill>
              </a:rPr>
              <a:t>(bytes) </a:t>
            </a:r>
            <a:r>
              <a:rPr lang="en-US" sz="2000" dirty="0"/>
              <a:t>is </a:t>
            </a:r>
            <a:r>
              <a:rPr lang="en-US" sz="2000" dirty="0">
                <a:solidFill>
                  <a:srgbClr val="2C895B"/>
                </a:solidFill>
              </a:rPr>
              <a:t>added or subtracted </a:t>
            </a:r>
            <a:r>
              <a:rPr lang="en-US" sz="2000" dirty="0">
                <a:solidFill>
                  <a:srgbClr val="F37440"/>
                </a:solidFill>
              </a:rPr>
              <a:t>(U bit above says to add or subtract)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/>
              <a:t>from the </a:t>
            </a:r>
            <a:r>
              <a:rPr lang="en-US" sz="2000" dirty="0">
                <a:solidFill>
                  <a:srgbClr val="2C895B"/>
                </a:solidFill>
              </a:rPr>
              <a:t>pointer address </a:t>
            </a:r>
            <a:r>
              <a:rPr lang="en-US" sz="2000" dirty="0"/>
              <a:t>in the </a:t>
            </a:r>
            <a:r>
              <a:rPr lang="en-US" sz="2000" dirty="0">
                <a:solidFill>
                  <a:schemeClr val="accent5"/>
                </a:solidFill>
              </a:rPr>
              <a:t>base register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97489C-7F00-F94B-AB7C-3D3EA9E25AF5}"/>
              </a:ext>
            </a:extLst>
          </p:cNvPr>
          <p:cNvSpPr/>
          <p:nvPr/>
        </p:nvSpPr>
        <p:spPr>
          <a:xfrm>
            <a:off x="2526459" y="552901"/>
            <a:ext cx="6366256" cy="19895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AC17B2-B866-6F45-A481-CDBD9BBA3695}"/>
              </a:ext>
            </a:extLst>
          </p:cNvPr>
          <p:cNvCxnSpPr>
            <a:cxnSpLocks/>
          </p:cNvCxnSpPr>
          <p:nvPr/>
        </p:nvCxnSpPr>
        <p:spPr bwMode="auto">
          <a:xfrm flipV="1">
            <a:off x="6195462" y="1674426"/>
            <a:ext cx="1" cy="441121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BB1B4A-4FC8-FF45-824D-3DED9AC86C5C}"/>
              </a:ext>
            </a:extLst>
          </p:cNvPr>
          <p:cNvSpPr txBox="1"/>
          <p:nvPr/>
        </p:nvSpPr>
        <p:spPr>
          <a:xfrm>
            <a:off x="5858016" y="2095471"/>
            <a:ext cx="2873544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unsigned</a:t>
            </a:r>
            <a:r>
              <a:rPr lang="en-US" dirty="0">
                <a:solidFill>
                  <a:srgbClr val="0070C0"/>
                </a:solidFill>
              </a:rPr>
              <a:t> immediate offset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538FC1-9DFC-5D44-8D07-EE254CBB8A1A}"/>
              </a:ext>
            </a:extLst>
          </p:cNvPr>
          <p:cNvCxnSpPr>
            <a:cxnSpLocks/>
          </p:cNvCxnSpPr>
          <p:nvPr/>
        </p:nvCxnSpPr>
        <p:spPr bwMode="auto">
          <a:xfrm flipV="1">
            <a:off x="5245996" y="1753503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324431-7130-3B45-B69F-E25D00172087}"/>
              </a:ext>
            </a:extLst>
          </p:cNvPr>
          <p:cNvSpPr txBox="1"/>
          <p:nvPr/>
        </p:nvSpPr>
        <p:spPr>
          <a:xfrm>
            <a:off x="2796602" y="2095471"/>
            <a:ext cx="276229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Rd – source/</a:t>
            </a:r>
            <a:r>
              <a:rPr lang="en-US" dirty="0" err="1">
                <a:solidFill>
                  <a:srgbClr val="0070C0"/>
                </a:solidFill>
              </a:rPr>
              <a:t>dest</a:t>
            </a:r>
            <a:r>
              <a:rPr lang="en-US" dirty="0">
                <a:solidFill>
                  <a:srgbClr val="0070C0"/>
                </a:solidFill>
              </a:rPr>
              <a:t> register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09EC0-1E32-9D44-9365-5697996537B2}"/>
              </a:ext>
            </a:extLst>
          </p:cNvPr>
          <p:cNvSpPr txBox="1"/>
          <p:nvPr/>
        </p:nvSpPr>
        <p:spPr>
          <a:xfrm>
            <a:off x="2658820" y="1387228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26FEAB-2E70-3544-BC62-2FA31EADD170}"/>
              </a:ext>
            </a:extLst>
          </p:cNvPr>
          <p:cNvSpPr txBox="1"/>
          <p:nvPr/>
        </p:nvSpPr>
        <p:spPr>
          <a:xfrm>
            <a:off x="4968092" y="1391933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50EAE6-EB13-6045-82CF-E5F24005C9EA}"/>
              </a:ext>
            </a:extLst>
          </p:cNvPr>
          <p:cNvSpPr txBox="1"/>
          <p:nvPr/>
        </p:nvSpPr>
        <p:spPr>
          <a:xfrm>
            <a:off x="5580056" y="1387228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64B073-D7E6-474B-80D2-09970EFD2CDC}"/>
              </a:ext>
            </a:extLst>
          </p:cNvPr>
          <p:cNvSpPr txBox="1"/>
          <p:nvPr/>
        </p:nvSpPr>
        <p:spPr>
          <a:xfrm>
            <a:off x="4362280" y="1388280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278D8D-E977-644A-A7E0-F575CDBDD05B}"/>
              </a:ext>
            </a:extLst>
          </p:cNvPr>
          <p:cNvCxnSpPr>
            <a:cxnSpLocks/>
          </p:cNvCxnSpPr>
          <p:nvPr/>
        </p:nvCxnSpPr>
        <p:spPr bwMode="auto">
          <a:xfrm>
            <a:off x="4718508" y="981439"/>
            <a:ext cx="0" cy="390995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1D0E096-592B-D34F-AEF6-1AE54C2C9F41}"/>
              </a:ext>
            </a:extLst>
          </p:cNvPr>
          <p:cNvSpPr txBox="1"/>
          <p:nvPr/>
        </p:nvSpPr>
        <p:spPr>
          <a:xfrm>
            <a:off x="3956981" y="603865"/>
            <a:ext cx="4774571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Rn – base register contains address (pointer)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FCC1C8-574E-8E4E-8555-AF8F96C64834}"/>
              </a:ext>
            </a:extLst>
          </p:cNvPr>
          <p:cNvSpPr txBox="1"/>
          <p:nvPr/>
        </p:nvSpPr>
        <p:spPr>
          <a:xfrm>
            <a:off x="3956982" y="1387228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86C981-D013-4F48-8C5A-8E47500AF226}"/>
              </a:ext>
            </a:extLst>
          </p:cNvPr>
          <p:cNvSpPr txBox="1"/>
          <p:nvPr/>
        </p:nvSpPr>
        <p:spPr>
          <a:xfrm>
            <a:off x="2658820" y="618907"/>
            <a:ext cx="1228427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+/- offset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C50C43-B247-C542-B15B-579DDCF77113}"/>
              </a:ext>
            </a:extLst>
          </p:cNvPr>
          <p:cNvCxnSpPr>
            <a:endCxn id="41" idx="0"/>
          </p:cNvCxnSpPr>
          <p:nvPr/>
        </p:nvCxnSpPr>
        <p:spPr>
          <a:xfrm>
            <a:off x="3649191" y="988239"/>
            <a:ext cx="500589" cy="39898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409284B-6443-0E42-A1DC-B73A0EFE824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3870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3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FE162A9-B5C7-0548-987F-324C99264692}"/>
              </a:ext>
            </a:extLst>
          </p:cNvPr>
          <p:cNvSpPr/>
          <p:nvPr/>
        </p:nvSpPr>
        <p:spPr>
          <a:xfrm>
            <a:off x="914400" y="1055800"/>
            <a:ext cx="9687339" cy="336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E44B7E-615A-0745-AB8B-85866618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66" y="193830"/>
            <a:ext cx="11432811" cy="493864"/>
          </a:xfrm>
        </p:spPr>
        <p:txBody>
          <a:bodyPr/>
          <a:lstStyle/>
          <a:p>
            <a:r>
              <a:rPr lang="en-US" sz="2800" dirty="0" err="1"/>
              <a:t>ldr</a:t>
            </a:r>
            <a:r>
              <a:rPr lang="en-US" sz="2800" dirty="0"/>
              <a:t>/str Register Base and Register + Immediate Offset Addressing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93D122-7FB5-D847-BF4D-55AFF51F9311}"/>
              </a:ext>
            </a:extLst>
          </p:cNvPr>
          <p:cNvGraphicFramePr>
            <a:graphicFrameLocks noGrp="1"/>
          </p:cNvGraphicFramePr>
          <p:nvPr/>
        </p:nvGraphicFramePr>
        <p:xfrm>
          <a:off x="97797" y="4738309"/>
          <a:ext cx="11996405" cy="1824644"/>
        </p:xfrm>
        <a:graphic>
          <a:graphicData uri="http://schemas.openxmlformats.org/drawingml/2006/table">
            <a:tbl>
              <a:tblPr/>
              <a:tblGrid>
                <a:gridCol w="5481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8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84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Syntax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Address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Examples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35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/str Rd, [Rn +/- constant]</a:t>
                      </a:r>
                    </a:p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constant is in bytes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Rn + or – constant</a:t>
                      </a:r>
                    </a:p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same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r0, [r5,100]</a:t>
                      </a:r>
                      <a:r>
                        <a:rPr lang="en-US" sz="2400" b="0" i="0" kern="1200" baseline="30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[r5, 0]</a:t>
                      </a: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[r5]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03D1368-71DC-EF47-8C4A-9EB56CED5E11}"/>
              </a:ext>
            </a:extLst>
          </p:cNvPr>
          <p:cNvSpPr txBox="1"/>
          <p:nvPr/>
        </p:nvSpPr>
        <p:spPr>
          <a:xfrm>
            <a:off x="3039783" y="2221654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3B4307-B5DD-4244-8C7A-991693A81F80}"/>
              </a:ext>
            </a:extLst>
          </p:cNvPr>
          <p:cNvSpPr txBox="1"/>
          <p:nvPr/>
        </p:nvSpPr>
        <p:spPr>
          <a:xfrm>
            <a:off x="5349055" y="2226359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AF27ED-893F-FF4A-88F6-F390877D6131}"/>
              </a:ext>
            </a:extLst>
          </p:cNvPr>
          <p:cNvSpPr txBox="1"/>
          <p:nvPr/>
        </p:nvSpPr>
        <p:spPr>
          <a:xfrm>
            <a:off x="5961019" y="2221654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33AC76-DDF4-FE41-8C0A-93CD9FE895FD}"/>
              </a:ext>
            </a:extLst>
          </p:cNvPr>
          <p:cNvSpPr txBox="1"/>
          <p:nvPr/>
        </p:nvSpPr>
        <p:spPr>
          <a:xfrm>
            <a:off x="4743243" y="2222706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023A53-0BAD-564C-8781-570657542A19}"/>
              </a:ext>
            </a:extLst>
          </p:cNvPr>
          <p:cNvSpPr txBox="1"/>
          <p:nvPr/>
        </p:nvSpPr>
        <p:spPr>
          <a:xfrm>
            <a:off x="4337945" y="2221654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F6DB39-2E74-E84C-92F9-B63E321A62DF}"/>
              </a:ext>
            </a:extLst>
          </p:cNvPr>
          <p:cNvCxnSpPr>
            <a:stCxn id="24" idx="2"/>
          </p:cNvCxnSpPr>
          <p:nvPr/>
        </p:nvCxnSpPr>
        <p:spPr>
          <a:xfrm>
            <a:off x="6458912" y="2621764"/>
            <a:ext cx="8577" cy="95386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9BC16-2651-CD4F-AA4B-1496E5A9EB62}"/>
              </a:ext>
            </a:extLst>
          </p:cNvPr>
          <p:cNvCxnSpPr>
            <a:stCxn id="25" idx="2"/>
          </p:cNvCxnSpPr>
          <p:nvPr/>
        </p:nvCxnSpPr>
        <p:spPr>
          <a:xfrm>
            <a:off x="5046149" y="2622816"/>
            <a:ext cx="0" cy="126849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89CDA9-92E3-2F4E-B59D-88403DB99351}"/>
              </a:ext>
            </a:extLst>
          </p:cNvPr>
          <p:cNvCxnSpPr>
            <a:cxnSpLocks/>
          </p:cNvCxnSpPr>
          <p:nvPr/>
        </p:nvCxnSpPr>
        <p:spPr>
          <a:xfrm>
            <a:off x="5046149" y="3890690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6A10F03-A38E-2446-A01B-E9DDD1F8ABE7}"/>
              </a:ext>
            </a:extLst>
          </p:cNvPr>
          <p:cNvSpPr/>
          <p:nvPr/>
        </p:nvSpPr>
        <p:spPr>
          <a:xfrm>
            <a:off x="6080273" y="3575624"/>
            <a:ext cx="718457" cy="718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+ 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F31996-0384-2241-B267-C0131FBA2DD9}"/>
              </a:ext>
            </a:extLst>
          </p:cNvPr>
          <p:cNvSpPr txBox="1"/>
          <p:nvPr/>
        </p:nvSpPr>
        <p:spPr>
          <a:xfrm>
            <a:off x="3112149" y="3267416"/>
            <a:ext cx="1409360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0 subtract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 add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3EE2F7-3DFE-E04B-AE59-7AF3A6D42205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3816829" y="2589692"/>
            <a:ext cx="704680" cy="67772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411AB8-D715-A941-A05B-2AA9B14D7F95}"/>
              </a:ext>
            </a:extLst>
          </p:cNvPr>
          <p:cNvCxnSpPr>
            <a:cxnSpLocks/>
          </p:cNvCxnSpPr>
          <p:nvPr/>
        </p:nvCxnSpPr>
        <p:spPr>
          <a:xfrm>
            <a:off x="6803411" y="3934852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632B62D-1CE4-3E48-B24B-8530624D2809}"/>
              </a:ext>
            </a:extLst>
          </p:cNvPr>
          <p:cNvSpPr txBox="1"/>
          <p:nvPr/>
        </p:nvSpPr>
        <p:spPr>
          <a:xfrm>
            <a:off x="7792671" y="3690635"/>
            <a:ext cx="225587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Memory Address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3F195B-AA41-6D4A-89F0-8934C4F1CD6C}"/>
              </a:ext>
            </a:extLst>
          </p:cNvPr>
          <p:cNvSpPr txBox="1"/>
          <p:nvPr/>
        </p:nvSpPr>
        <p:spPr>
          <a:xfrm>
            <a:off x="1256690" y="2180620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Instruction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140879-89B2-C24A-89ED-A6C24872283A}"/>
              </a:ext>
            </a:extLst>
          </p:cNvPr>
          <p:cNvSpPr txBox="1"/>
          <p:nvPr/>
        </p:nvSpPr>
        <p:spPr>
          <a:xfrm>
            <a:off x="4404571" y="1188712"/>
            <a:ext cx="239039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Source for str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Destination for </a:t>
            </a:r>
            <a:r>
              <a:rPr lang="en-US" sz="2000" b="1" dirty="0" err="1">
                <a:solidFill>
                  <a:srgbClr val="0070C0"/>
                </a:solidFill>
              </a:rPr>
              <a:t>ldr</a:t>
            </a:r>
            <a:endParaRPr lang="en-US" sz="2000" b="1" dirty="0">
              <a:solidFill>
                <a:srgbClr val="0070C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A6EE6D-6EDD-5048-95FA-5837A678A1CB}"/>
              </a:ext>
            </a:extLst>
          </p:cNvPr>
          <p:cNvCxnSpPr>
            <a:cxnSpLocks/>
          </p:cNvCxnSpPr>
          <p:nvPr/>
        </p:nvCxnSpPr>
        <p:spPr>
          <a:xfrm>
            <a:off x="5608100" y="1898828"/>
            <a:ext cx="0" cy="3345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>
            <a:extLst>
              <a:ext uri="{FF2B5EF4-FFF2-40B4-BE49-F238E27FC236}">
                <a16:creationId xmlns:a16="http://schemas.microsoft.com/office/drawing/2014/main" id="{290F8AC8-E708-AD49-A5CB-F856C3753944}"/>
              </a:ext>
            </a:extLst>
          </p:cNvPr>
          <p:cNvSpPr/>
          <p:nvPr/>
        </p:nvSpPr>
        <p:spPr>
          <a:xfrm>
            <a:off x="8601559" y="5811864"/>
            <a:ext cx="480448" cy="635431"/>
          </a:xfrm>
          <a:prstGeom prst="leftBrace">
            <a:avLst>
              <a:gd name="adj1" fmla="val 8333"/>
              <a:gd name="adj2" fmla="val 28049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697829F1-7C76-6042-93C1-F3675F54D6CA}"/>
              </a:ext>
            </a:extLst>
          </p:cNvPr>
          <p:cNvSpPr/>
          <p:nvPr/>
        </p:nvSpPr>
        <p:spPr>
          <a:xfrm>
            <a:off x="7839165" y="5912605"/>
            <a:ext cx="669404" cy="108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05102F-5FEE-C14F-9EC8-4934F74CCB0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8050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397" y="1405966"/>
            <a:ext cx="5067512" cy="22878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It is hard to understand and debug loops when you </a:t>
            </a:r>
            <a:r>
              <a:rPr lang="en-US" sz="2400" dirty="0">
                <a:solidFill>
                  <a:srgbClr val="FF0000"/>
                </a:solidFill>
              </a:rPr>
              <a:t>branch into the middle of a loop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/>
              <a:t>Keep loops proper nested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541"/>
            <a:ext cx="11987939" cy="551042"/>
          </a:xfrm>
        </p:spPr>
        <p:txBody>
          <a:bodyPr/>
          <a:lstStyle/>
          <a:p>
            <a:r>
              <a:rPr lang="en-US" dirty="0"/>
              <a:t>Keep loops Properly Nested: </a:t>
            </a:r>
            <a:br>
              <a:rPr lang="en-US" dirty="0"/>
            </a:br>
            <a:r>
              <a:rPr lang="en-US" dirty="0"/>
              <a:t>	Do not branch into the middle of a loop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417840" y="1344817"/>
            <a:ext cx="4451790" cy="50356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.Lloop1: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.Lloop2: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r1, r3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.Lend1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r3, r3,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r2, 20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.Lend1: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H="1" flipV="1">
            <a:off x="6138871" y="2315437"/>
            <a:ext cx="2240163" cy="1468325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60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H="1" flipV="1">
            <a:off x="6203837" y="3677160"/>
            <a:ext cx="2962111" cy="98504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4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76A5C918-4252-89D7-C767-F6FAFB60E5E0}"/>
              </a:ext>
            </a:extLst>
          </p:cNvPr>
          <p:cNvSpPr/>
          <p:nvPr/>
        </p:nvSpPr>
        <p:spPr>
          <a:xfrm rot="5400000" flipV="1">
            <a:off x="6454021" y="4466604"/>
            <a:ext cx="1524906" cy="1809031"/>
          </a:xfrm>
          <a:prstGeom prst="uturnArrow">
            <a:avLst>
              <a:gd name="adj1" fmla="val 4865"/>
              <a:gd name="adj2" fmla="val 6464"/>
              <a:gd name="adj3" fmla="val 20789"/>
              <a:gd name="adj4" fmla="val 42454"/>
              <a:gd name="adj5" fmla="val 75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B9769-5D6D-478E-11B9-18B7F7C41555}"/>
              </a:ext>
            </a:extLst>
          </p:cNvPr>
          <p:cNvSpPr txBox="1"/>
          <p:nvPr/>
        </p:nvSpPr>
        <p:spPr>
          <a:xfrm>
            <a:off x="3029477" y="4186061"/>
            <a:ext cx="38291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Bad practice: branch into loop body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C2A3782-544B-1015-065C-CD5AAAC97F48}"/>
              </a:ext>
            </a:extLst>
          </p:cNvPr>
          <p:cNvSpPr/>
          <p:nvPr/>
        </p:nvSpPr>
        <p:spPr>
          <a:xfrm rot="10800000">
            <a:off x="10141528" y="5650736"/>
            <a:ext cx="350997" cy="1353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 animBg="1"/>
      <p:bldP spid="5" grpId="0" animBg="1"/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73" y="121265"/>
            <a:ext cx="11288654" cy="490633"/>
          </a:xfrm>
        </p:spPr>
        <p:txBody>
          <a:bodyPr/>
          <a:lstStyle/>
          <a:p>
            <a:r>
              <a:rPr lang="en-US" dirty="0"/>
              <a:t>Example Base Register Addressing Load – Modify –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5404" y="4706831"/>
            <a:ext cx="7053913" cy="199759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x + 1;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[r1] 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r0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*r1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(read x)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1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r0 = r0 + 1 (x++)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r0, [r1] 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*r1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 r0 write x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EE988A-947E-2647-B5D2-95A5DF599481}"/>
              </a:ext>
            </a:extLst>
          </p:cNvPr>
          <p:cNvSpPr/>
          <p:nvPr/>
        </p:nvSpPr>
        <p:spPr>
          <a:xfrm>
            <a:off x="4755604" y="176865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ea typeface="Arial"/>
              </a:rPr>
              <a:t>Memory assigned to x</a:t>
            </a:r>
            <a:endParaRPr lang="en-US" sz="20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F562BF-1504-454C-AEA1-04B0106F9DDD}"/>
              </a:ext>
            </a:extLst>
          </p:cNvPr>
          <p:cNvSpPr/>
          <p:nvPr/>
        </p:nvSpPr>
        <p:spPr>
          <a:xfrm>
            <a:off x="4687254" y="3332149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 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83DF1A56-EA2F-9B4F-9246-F04F019BBA12}"/>
              </a:ext>
            </a:extLst>
          </p:cNvPr>
          <p:cNvSpPr/>
          <p:nvPr/>
        </p:nvSpPr>
        <p:spPr>
          <a:xfrm>
            <a:off x="5341740" y="24825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5F33B6-D395-8846-971A-3B78138323B0}"/>
              </a:ext>
            </a:extLst>
          </p:cNvPr>
          <p:cNvSpPr/>
          <p:nvPr/>
        </p:nvSpPr>
        <p:spPr>
          <a:xfrm>
            <a:off x="8636442" y="1768658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48" name="Left Arrow 47">
            <a:extLst>
              <a:ext uri="{FF2B5EF4-FFF2-40B4-BE49-F238E27FC236}">
                <a16:creationId xmlns:a16="http://schemas.microsoft.com/office/drawing/2014/main" id="{16414800-0709-F047-9B66-68251FF92649}"/>
              </a:ext>
            </a:extLst>
          </p:cNvPr>
          <p:cNvSpPr/>
          <p:nvPr/>
        </p:nvSpPr>
        <p:spPr>
          <a:xfrm>
            <a:off x="7901605" y="197402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8DCF3-2D02-6446-B3B7-AB62624C8D8A}"/>
              </a:ext>
            </a:extLst>
          </p:cNvPr>
          <p:cNvSpPr txBox="1"/>
          <p:nvPr/>
        </p:nvSpPr>
        <p:spPr>
          <a:xfrm>
            <a:off x="8055077" y="3408029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+ 1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AB7FE122-26DC-5A4F-B83C-6F5672AD4802}"/>
              </a:ext>
            </a:extLst>
          </p:cNvPr>
          <p:cNvSpPr/>
          <p:nvPr/>
        </p:nvSpPr>
        <p:spPr>
          <a:xfrm rot="10800000">
            <a:off x="6772220" y="2458280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B16317-8BA5-C342-BBB9-29C61EB63AFC}"/>
              </a:ext>
            </a:extLst>
          </p:cNvPr>
          <p:cNvSpPr txBox="1"/>
          <p:nvPr/>
        </p:nvSpPr>
        <p:spPr>
          <a:xfrm>
            <a:off x="8719481" y="2556487"/>
            <a:ext cx="3062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0b..00001</a:t>
            </a:r>
            <a:r>
              <a:rPr lang="en-US" sz="2400" dirty="0">
                <a:solidFill>
                  <a:srgbClr val="7030A0"/>
                </a:solidFill>
              </a:rPr>
              <a:t>00</a:t>
            </a:r>
          </a:p>
          <a:p>
            <a:r>
              <a:rPr lang="en-US" sz="2400" dirty="0">
                <a:solidFill>
                  <a:srgbClr val="7030A0"/>
                </a:solidFill>
              </a:rPr>
              <a:t>Notice: word aligned!</a:t>
            </a:r>
          </a:p>
          <a:p>
            <a:r>
              <a:rPr lang="en-US" sz="2400" dirty="0">
                <a:solidFill>
                  <a:srgbClr val="7030A0"/>
                </a:solidFill>
              </a:rPr>
              <a:t>(last two bits are 0's)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A06C025-92F7-D74F-9181-8425F05BE4A4}"/>
              </a:ext>
            </a:extLst>
          </p:cNvPr>
          <p:cNvGrpSpPr/>
          <p:nvPr/>
        </p:nvGrpSpPr>
        <p:grpSpPr>
          <a:xfrm>
            <a:off x="-172698" y="1053524"/>
            <a:ext cx="2468598" cy="4297145"/>
            <a:chOff x="8661113" y="2565170"/>
            <a:chExt cx="2468598" cy="429714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DD3E57-A979-5243-8C62-EA47BB7EA4F1}"/>
                </a:ext>
              </a:extLst>
            </p:cNvPr>
            <p:cNvSpPr/>
            <p:nvPr/>
          </p:nvSpPr>
          <p:spPr>
            <a:xfrm>
              <a:off x="9100665" y="5518775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3FA8CB6-8141-B941-BF75-E3C984D477DC}"/>
                </a:ext>
              </a:extLst>
            </p:cNvPr>
            <p:cNvSpPr/>
            <p:nvPr/>
          </p:nvSpPr>
          <p:spPr>
            <a:xfrm>
              <a:off x="9100665" y="5142658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3EF2DF1-017B-4242-A572-2B4FA9308739}"/>
                </a:ext>
              </a:extLst>
            </p:cNvPr>
            <p:cNvSpPr txBox="1"/>
            <p:nvPr/>
          </p:nvSpPr>
          <p:spPr>
            <a:xfrm>
              <a:off x="8661113" y="5938985"/>
              <a:ext cx="24685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n-bit</a:t>
              </a:r>
              <a:r>
                <a:rPr lang="en-US" dirty="0">
                  <a:solidFill>
                    <a:srgbClr val="00B050"/>
                  </a:solidFill>
                </a:rPr>
                <a:t> Memory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Address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binary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0DDD927-9BAC-4D45-86A6-9FA8CBDBB816}"/>
                </a:ext>
              </a:extLst>
            </p:cNvPr>
            <p:cNvSpPr/>
            <p:nvPr/>
          </p:nvSpPr>
          <p:spPr>
            <a:xfrm>
              <a:off x="9100665" y="478462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841DC85-8F7A-FD48-B0D7-8D661260D492}"/>
                </a:ext>
              </a:extLst>
            </p:cNvPr>
            <p:cNvSpPr/>
            <p:nvPr/>
          </p:nvSpPr>
          <p:spPr>
            <a:xfrm>
              <a:off x="9100665" y="4413426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BCDB03-0FC5-0544-80C7-9B8CDA5812A3}"/>
                </a:ext>
              </a:extLst>
            </p:cNvPr>
            <p:cNvSpPr/>
            <p:nvPr/>
          </p:nvSpPr>
          <p:spPr>
            <a:xfrm>
              <a:off x="9100665" y="4037309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</a:t>
              </a:r>
              <a:r>
                <a:rPr lang="en-US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000001</a:t>
              </a:r>
              <a:r>
                <a:rPr lang="en-US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34404F1-9DF7-9740-8C1B-16997E668804}"/>
                </a:ext>
              </a:extLst>
            </p:cNvPr>
            <p:cNvSpPr/>
            <p:nvPr/>
          </p:nvSpPr>
          <p:spPr>
            <a:xfrm>
              <a:off x="9100665" y="3685572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..00000101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120B7C2-4E23-4741-8C1C-B6D0DADDC5E7}"/>
                </a:ext>
              </a:extLst>
            </p:cNvPr>
            <p:cNvSpPr/>
            <p:nvPr/>
          </p:nvSpPr>
          <p:spPr>
            <a:xfrm>
              <a:off x="9100665" y="331641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5E4E955-F178-3A40-B73A-B4A1322A91DE}"/>
                </a:ext>
              </a:extLst>
            </p:cNvPr>
            <p:cNvSpPr/>
            <p:nvPr/>
          </p:nvSpPr>
          <p:spPr>
            <a:xfrm>
              <a:off x="9100665" y="2940300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..00000111</a:t>
              </a:r>
            </a:p>
          </p:txBody>
        </p:sp>
        <p:sp>
          <p:nvSpPr>
            <p:cNvPr id="62" name="Up Arrow 61">
              <a:extLst>
                <a:ext uri="{FF2B5EF4-FFF2-40B4-BE49-F238E27FC236}">
                  <a16:creationId xmlns:a16="http://schemas.microsoft.com/office/drawing/2014/main" id="{74A5ACEC-EB3F-D048-9CFC-2C1D9A226010}"/>
                </a:ext>
              </a:extLst>
            </p:cNvPr>
            <p:cNvSpPr/>
            <p:nvPr/>
          </p:nvSpPr>
          <p:spPr>
            <a:xfrm>
              <a:off x="9882289" y="2565170"/>
              <a:ext cx="235635" cy="357647"/>
            </a:xfrm>
            <a:prstGeom prst="up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FCF2C2F-633D-7540-916D-76DB6AA587B4}"/>
              </a:ext>
            </a:extLst>
          </p:cNvPr>
          <p:cNvGrpSpPr/>
          <p:nvPr/>
        </p:nvGrpSpPr>
        <p:grpSpPr>
          <a:xfrm>
            <a:off x="1610641" y="992465"/>
            <a:ext cx="1694763" cy="3964642"/>
            <a:chOff x="10459173" y="2508975"/>
            <a:chExt cx="1694763" cy="396464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7DCDDBB-66E0-9B48-9131-B6703BB795C1}"/>
                </a:ext>
              </a:extLst>
            </p:cNvPr>
            <p:cNvSpPr txBox="1"/>
            <p:nvPr/>
          </p:nvSpPr>
          <p:spPr>
            <a:xfrm>
              <a:off x="10634563" y="548183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B0C591F-3E1F-5F43-AE82-582AE39DE0D8}"/>
                </a:ext>
              </a:extLst>
            </p:cNvPr>
            <p:cNvSpPr txBox="1"/>
            <p:nvPr/>
          </p:nvSpPr>
          <p:spPr>
            <a:xfrm>
              <a:off x="10625028" y="5123800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35CF544-D423-3D45-9A92-417A4444C0A8}"/>
                </a:ext>
              </a:extLst>
            </p:cNvPr>
            <p:cNvSpPr txBox="1"/>
            <p:nvPr/>
          </p:nvSpPr>
          <p:spPr>
            <a:xfrm>
              <a:off x="10625028" y="475376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C87250F-CEC4-0C49-A7BA-99555C68F716}"/>
                </a:ext>
              </a:extLst>
            </p:cNvPr>
            <p:cNvSpPr txBox="1"/>
            <p:nvPr/>
          </p:nvSpPr>
          <p:spPr>
            <a:xfrm>
              <a:off x="10625028" y="4384429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7E95A68-9488-8B40-B2BA-A9D68D2393BA}"/>
                </a:ext>
              </a:extLst>
            </p:cNvPr>
            <p:cNvSpPr txBox="1"/>
            <p:nvPr/>
          </p:nvSpPr>
          <p:spPr>
            <a:xfrm>
              <a:off x="10625028" y="4014390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4F14C23-D045-0645-A796-5049981A1B61}"/>
                </a:ext>
              </a:extLst>
            </p:cNvPr>
            <p:cNvSpPr txBox="1"/>
            <p:nvPr/>
          </p:nvSpPr>
          <p:spPr>
            <a:xfrm>
              <a:off x="10632554" y="364541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018F926-B479-A647-9542-4EC2BCC39934}"/>
                </a:ext>
              </a:extLst>
            </p:cNvPr>
            <p:cNvSpPr txBox="1"/>
            <p:nvPr/>
          </p:nvSpPr>
          <p:spPr>
            <a:xfrm>
              <a:off x="10625028" y="32817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8BFFAA3-4C4A-B743-BB39-B39A2C07966B}"/>
                </a:ext>
              </a:extLst>
            </p:cNvPr>
            <p:cNvSpPr txBox="1"/>
            <p:nvPr/>
          </p:nvSpPr>
          <p:spPr>
            <a:xfrm>
              <a:off x="10640505" y="2905334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5239425-B752-014D-B06C-681404F39AEC}"/>
                </a:ext>
              </a:extLst>
            </p:cNvPr>
            <p:cNvSpPr txBox="1"/>
            <p:nvPr/>
          </p:nvSpPr>
          <p:spPr>
            <a:xfrm>
              <a:off x="10459173" y="6104285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 byte </a:t>
              </a:r>
            </a:p>
          </p:txBody>
        </p:sp>
        <p:sp>
          <p:nvSpPr>
            <p:cNvPr id="74" name="Right Brace 73">
              <a:extLst>
                <a:ext uri="{FF2B5EF4-FFF2-40B4-BE49-F238E27FC236}">
                  <a16:creationId xmlns:a16="http://schemas.microsoft.com/office/drawing/2014/main" id="{AE088B83-D6B2-5F46-8034-B52C8014524B}"/>
                </a:ext>
              </a:extLst>
            </p:cNvPr>
            <p:cNvSpPr/>
            <p:nvPr/>
          </p:nvSpPr>
          <p:spPr>
            <a:xfrm rot="5400000">
              <a:off x="11074196" y="5384978"/>
              <a:ext cx="396719" cy="1280006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1707C1A-3925-1F4D-AB31-BA3E056F7589}"/>
                </a:ext>
              </a:extLst>
            </p:cNvPr>
            <p:cNvSpPr txBox="1"/>
            <p:nvPr/>
          </p:nvSpPr>
          <p:spPr>
            <a:xfrm>
              <a:off x="10534699" y="2508975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contents</a:t>
              </a:r>
            </a:p>
          </p:txBody>
        </p:sp>
      </p:grpSp>
      <p:sp>
        <p:nvSpPr>
          <p:cNvPr id="10" name="Right Brace 9">
            <a:extLst>
              <a:ext uri="{FF2B5EF4-FFF2-40B4-BE49-F238E27FC236}">
                <a16:creationId xmlns:a16="http://schemas.microsoft.com/office/drawing/2014/main" id="{C46FB976-C58B-F547-9A6D-14E7FA2C638F}"/>
              </a:ext>
            </a:extLst>
          </p:cNvPr>
          <p:cNvSpPr/>
          <p:nvPr/>
        </p:nvSpPr>
        <p:spPr>
          <a:xfrm>
            <a:off x="3079505" y="1388118"/>
            <a:ext cx="719360" cy="1479094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35C7ED90-B38B-4944-9F8D-EA5D4B8BEE06}"/>
              </a:ext>
            </a:extLst>
          </p:cNvPr>
          <p:cNvSpPr/>
          <p:nvPr/>
        </p:nvSpPr>
        <p:spPr>
          <a:xfrm>
            <a:off x="3834277" y="1974027"/>
            <a:ext cx="921327" cy="26944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AB4C9-3932-CB48-82B2-000D32AC00FB}"/>
              </a:ext>
            </a:extLst>
          </p:cNvPr>
          <p:cNvSpPr txBox="1"/>
          <p:nvPr/>
        </p:nvSpPr>
        <p:spPr>
          <a:xfrm>
            <a:off x="3542461" y="2695553"/>
            <a:ext cx="1069312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X starting address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372E495D-97A8-FF4C-A4C4-4D6FCE524F98}"/>
              </a:ext>
            </a:extLst>
          </p:cNvPr>
          <p:cNvSpPr/>
          <p:nvPr/>
        </p:nvSpPr>
        <p:spPr>
          <a:xfrm>
            <a:off x="3079505" y="2720479"/>
            <a:ext cx="451799" cy="1314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35804B-B60B-DA41-A9E5-0919401DAC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565AB-54CE-F445-B5CC-C72843F17CE5}"/>
              </a:ext>
            </a:extLst>
          </p:cNvPr>
          <p:cNvSpPr txBox="1"/>
          <p:nvPr/>
        </p:nvSpPr>
        <p:spPr>
          <a:xfrm>
            <a:off x="5091778" y="743574"/>
            <a:ext cx="2416046" cy="8002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x = x + 1</a:t>
            </a:r>
          </a:p>
          <a:p>
            <a:r>
              <a:rPr lang="en-US" dirty="0">
                <a:solidFill>
                  <a:srgbClr val="0070C0"/>
                </a:solidFill>
              </a:rPr>
              <a:t>Where x is in memory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71F64-8086-E0FE-2EB0-02F6826350CD}"/>
              </a:ext>
            </a:extLst>
          </p:cNvPr>
          <p:cNvSpPr txBox="1"/>
          <p:nvPr/>
        </p:nvSpPr>
        <p:spPr>
          <a:xfrm>
            <a:off x="9225228" y="1252731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r1 is a pointer</a:t>
            </a:r>
          </a:p>
        </p:txBody>
      </p:sp>
    </p:spTree>
    <p:extLst>
      <p:ext uri="{BB962C8B-B14F-4D97-AF65-F5344CB8AC3E}">
        <p14:creationId xmlns:p14="http://schemas.microsoft.com/office/powerpoint/2010/main" val="339248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2" grpId="0" animBg="1"/>
      <p:bldP spid="6" grpId="0"/>
      <p:bldP spid="49" grpId="0" animBg="1"/>
      <p:bldP spid="4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1480F-3D44-37EC-4F49-AD3D125A20E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795291"/>
            <a:ext cx="11017250" cy="23102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Load and store have </a:t>
            </a:r>
            <a:r>
              <a:rPr lang="en-US" dirty="0">
                <a:solidFill>
                  <a:srgbClr val="2C895B"/>
                </a:solidFill>
              </a:rPr>
              <a:t>variations</a:t>
            </a:r>
            <a:r>
              <a:rPr lang="en-US" dirty="0"/>
              <a:t> that move 8-bits, 16-bits and 32-bits</a:t>
            </a:r>
          </a:p>
          <a:p>
            <a:r>
              <a:rPr lang="en-US" dirty="0"/>
              <a:t>Load into a register with less than 32-bits will </a:t>
            </a:r>
            <a:r>
              <a:rPr lang="en-US" dirty="0">
                <a:solidFill>
                  <a:srgbClr val="FF0000"/>
                </a:solidFill>
              </a:rPr>
              <a:t>set the upper bits not filled from memory differently</a:t>
            </a:r>
            <a:r>
              <a:rPr lang="en-US" dirty="0">
                <a:solidFill>
                  <a:srgbClr val="2C895B"/>
                </a:solidFill>
              </a:rPr>
              <a:t> depending </a:t>
            </a:r>
            <a:r>
              <a:rPr lang="en-US" dirty="0"/>
              <a:t>on which </a:t>
            </a:r>
            <a:r>
              <a:rPr lang="en-US" dirty="0">
                <a:solidFill>
                  <a:srgbClr val="FF0000"/>
                </a:solidFill>
              </a:rPr>
              <a:t>variation of the load instruction </a:t>
            </a:r>
            <a:r>
              <a:rPr lang="en-US" dirty="0"/>
              <a:t>is used </a:t>
            </a:r>
          </a:p>
          <a:p>
            <a:r>
              <a:rPr lang="en-US" dirty="0"/>
              <a:t>Store will only select the lower 8-bit, lower 16-bits or all 32-bits of the register to copy to memory, </a:t>
            </a:r>
            <a:r>
              <a:rPr lang="en-US" dirty="0">
                <a:solidFill>
                  <a:srgbClr val="FF0000"/>
                </a:solidFill>
              </a:rPr>
              <a:t>register contents are not altered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D9333-B795-464C-BC87-30F02B52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and Storing: Variations List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C46A03E7-CA18-B74F-983A-E79BAB972CCB}"/>
              </a:ext>
            </a:extLst>
          </p:cNvPr>
          <p:cNvGraphicFramePr>
            <a:graphicFrameLocks/>
          </p:cNvGraphicFramePr>
          <p:nvPr/>
        </p:nvGraphicFramePr>
        <p:xfrm>
          <a:off x="333546" y="3224605"/>
          <a:ext cx="11524908" cy="33375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87612">
                  <a:extLst>
                    <a:ext uri="{9D8B030D-6E8A-4147-A177-3AD203B41FA5}">
                      <a16:colId xmlns:a16="http://schemas.microsoft.com/office/drawing/2014/main" val="503186759"/>
                    </a:ext>
                  </a:extLst>
                </a:gridCol>
                <a:gridCol w="3945987">
                  <a:extLst>
                    <a:ext uri="{9D8B030D-6E8A-4147-A177-3AD203B41FA5}">
                      <a16:colId xmlns:a16="http://schemas.microsoft.com/office/drawing/2014/main" val="3732785564"/>
                    </a:ext>
                  </a:extLst>
                </a:gridCol>
                <a:gridCol w="2433711">
                  <a:extLst>
                    <a:ext uri="{9D8B030D-6E8A-4147-A177-3AD203B41FA5}">
                      <a16:colId xmlns:a16="http://schemas.microsoft.com/office/drawing/2014/main" val="2828824039"/>
                    </a:ext>
                  </a:extLst>
                </a:gridCol>
                <a:gridCol w="3657598">
                  <a:extLst>
                    <a:ext uri="{9D8B030D-6E8A-4147-A177-3AD203B41FA5}">
                      <a16:colId xmlns:a16="http://schemas.microsoft.com/office/drawing/2014/main" val="4142042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Instruction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Sign Extension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Memory Address Requirement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ldrsb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signed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sign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unsigned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zero fill (extension)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ldrsh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signed halfword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sign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11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unsigned halfword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zero fill (extension)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77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word (4-byte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low byte (bits 0-7)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816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halfword (bits 0-15)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0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word (bits 0-31)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word (4-byte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336622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5D5505F-5275-F748-A1A4-7AF6B75C7F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8057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 Variables &lt; 32-Bits Wide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294CE8F-7245-FB4C-B012-7ADEAAA3D391}"/>
              </a:ext>
            </a:extLst>
          </p:cNvPr>
          <p:cNvSpPr txBox="1">
            <a:spLocks/>
          </p:cNvSpPr>
          <p:nvPr/>
        </p:nvSpPr>
        <p:spPr>
          <a:xfrm>
            <a:off x="1308683" y="1016876"/>
            <a:ext cx="4355353" cy="639762"/>
          </a:xfrm>
          <a:prstGeom prst="rect">
            <a:avLst/>
          </a:prstGeom>
          <a:solidFill>
            <a:srgbClr val="0070C0"/>
          </a:solidFill>
        </p:spPr>
        <p:txBody>
          <a:bodyPr anchor="ctr"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Unsigned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5EA41C0-9414-0547-9E94-289BE0ACBA08}"/>
              </a:ext>
            </a:extLst>
          </p:cNvPr>
          <p:cNvSpPr txBox="1">
            <a:spLocks/>
          </p:cNvSpPr>
          <p:nvPr/>
        </p:nvSpPr>
        <p:spPr>
          <a:xfrm>
            <a:off x="1308683" y="1691829"/>
            <a:ext cx="4355353" cy="35361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</a:rPr>
              <a:t>Zero-Extend:  Add leading 0’s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9C56F5-F184-C145-9B44-604C4AF7C454}"/>
              </a:ext>
            </a:extLst>
          </p:cNvPr>
          <p:cNvCxnSpPr/>
          <p:nvPr/>
        </p:nvCxnSpPr>
        <p:spPr>
          <a:xfrm>
            <a:off x="4978409" y="3126281"/>
            <a:ext cx="0" cy="9144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08E622E-2BB9-7343-B7CB-331C28391EE6}"/>
              </a:ext>
            </a:extLst>
          </p:cNvPr>
          <p:cNvSpPr/>
          <p:nvPr/>
        </p:nvSpPr>
        <p:spPr>
          <a:xfrm>
            <a:off x="1308683" y="5377790"/>
            <a:ext cx="4395041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Instructions that zero-extend:</a:t>
            </a:r>
          </a:p>
          <a:p>
            <a:pPr algn="ctr"/>
            <a:r>
              <a:rPr lang="en-US" sz="2400" dirty="0" err="1">
                <a:solidFill>
                  <a:schemeClr val="tx2"/>
                </a:solidFill>
              </a:rPr>
              <a:t>ldrb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dirty="0" err="1">
                <a:solidFill>
                  <a:schemeClr val="tx2"/>
                </a:solidFill>
              </a:rPr>
              <a:t>ldrh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DE3088-5B69-B74C-9C4D-9792320FFAB5}"/>
              </a:ext>
            </a:extLst>
          </p:cNvPr>
          <p:cNvSpPr/>
          <p:nvPr/>
        </p:nvSpPr>
        <p:spPr>
          <a:xfrm>
            <a:off x="3627174" y="2822703"/>
            <a:ext cx="1820034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0b 1110 0001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9A8313-BE8E-FE47-8F1F-4222B7713920}"/>
              </a:ext>
            </a:extLst>
          </p:cNvPr>
          <p:cNvGrpSpPr/>
          <p:nvPr/>
        </p:nvGrpSpPr>
        <p:grpSpPr>
          <a:xfrm>
            <a:off x="1756061" y="4032170"/>
            <a:ext cx="3742224" cy="312089"/>
            <a:chOff x="1109197" y="2250436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F6DF1F3-4596-DA4C-9B60-377949E959C2}"/>
                </a:ext>
              </a:extLst>
            </p:cNvPr>
            <p:cNvSpPr/>
            <p:nvPr/>
          </p:nvSpPr>
          <p:spPr>
            <a:xfrm>
              <a:off x="1109197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B3DF868-D21C-114B-AFCC-2B86BDC1E8BC}"/>
                </a:ext>
              </a:extLst>
            </p:cNvPr>
            <p:cNvSpPr/>
            <p:nvPr/>
          </p:nvSpPr>
          <p:spPr>
            <a:xfrm>
              <a:off x="2044753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C069240-58A5-ED46-820F-9288C98E499D}"/>
                </a:ext>
              </a:extLst>
            </p:cNvPr>
            <p:cNvSpPr/>
            <p:nvPr/>
          </p:nvSpPr>
          <p:spPr>
            <a:xfrm>
              <a:off x="2980309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7DA576-76FA-3545-8359-D68BE65858AD}"/>
                </a:ext>
              </a:extLst>
            </p:cNvPr>
            <p:cNvSpPr/>
            <p:nvPr/>
          </p:nvSpPr>
          <p:spPr>
            <a:xfrm>
              <a:off x="3915865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0xe1</a:t>
              </a:r>
            </a:p>
          </p:txBody>
        </p:sp>
      </p:grpSp>
      <p:sp>
        <p:nvSpPr>
          <p:cNvPr id="33" name="Left Brace 32">
            <a:extLst>
              <a:ext uri="{FF2B5EF4-FFF2-40B4-BE49-F238E27FC236}">
                <a16:creationId xmlns:a16="http://schemas.microsoft.com/office/drawing/2014/main" id="{00525B3F-2DB3-7E4B-87F0-3C38EFAF8479}"/>
              </a:ext>
            </a:extLst>
          </p:cNvPr>
          <p:cNvSpPr/>
          <p:nvPr/>
        </p:nvSpPr>
        <p:spPr>
          <a:xfrm rot="16200000">
            <a:off x="2978385" y="3132648"/>
            <a:ext cx="362024" cy="280666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167E81-6B89-A44E-983E-9037FE80DC3D}"/>
              </a:ext>
            </a:extLst>
          </p:cNvPr>
          <p:cNvSpPr txBox="1"/>
          <p:nvPr/>
        </p:nvSpPr>
        <p:spPr>
          <a:xfrm>
            <a:off x="4537394" y="248822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117D25-9F24-D644-99F6-42DB7D00BAFA}"/>
              </a:ext>
            </a:extLst>
          </p:cNvPr>
          <p:cNvSpPr txBox="1"/>
          <p:nvPr/>
        </p:nvSpPr>
        <p:spPr>
          <a:xfrm>
            <a:off x="1381731" y="398028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F81144-14DE-A44C-99D7-063E1BD0CDE2}"/>
              </a:ext>
            </a:extLst>
          </p:cNvPr>
          <p:cNvSpPr txBox="1"/>
          <p:nvPr/>
        </p:nvSpPr>
        <p:spPr>
          <a:xfrm>
            <a:off x="1444774" y="4716994"/>
            <a:ext cx="4083169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Overwrite the upper three bytes with 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057B55-48BA-034E-956D-4E9F268461D3}"/>
              </a:ext>
            </a:extLst>
          </p:cNvPr>
          <p:cNvGrpSpPr/>
          <p:nvPr/>
        </p:nvGrpSpPr>
        <p:grpSpPr>
          <a:xfrm>
            <a:off x="5811673" y="1016876"/>
            <a:ext cx="4446423" cy="5358888"/>
            <a:chOff x="5811673" y="1016876"/>
            <a:chExt cx="4446423" cy="5358888"/>
          </a:xfrm>
        </p:grpSpPr>
        <p:sp>
          <p:nvSpPr>
            <p:cNvPr id="6" name="Text Placeholder 7">
              <a:extLst>
                <a:ext uri="{FF2B5EF4-FFF2-40B4-BE49-F238E27FC236}">
                  <a16:creationId xmlns:a16="http://schemas.microsoft.com/office/drawing/2014/main" id="{E7099685-596E-0C4E-8CE7-89B293273617}"/>
                </a:ext>
              </a:extLst>
            </p:cNvPr>
            <p:cNvSpPr txBox="1">
              <a:spLocks/>
            </p:cNvSpPr>
            <p:nvPr/>
          </p:nvSpPr>
          <p:spPr>
            <a:xfrm>
              <a:off x="5811673" y="1016876"/>
              <a:ext cx="4446418" cy="639762"/>
            </a:xfrm>
            <a:prstGeom prst="rect">
              <a:avLst/>
            </a:prstGeom>
            <a:solidFill>
              <a:srgbClr val="0070C0"/>
            </a:solidFill>
          </p:spPr>
          <p:txBody>
            <a:bodyPr anchor="ctr"/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>
                  <a:solidFill>
                    <a:schemeClr val="bg1"/>
                  </a:solidFill>
                </a:rPr>
                <a:t>Signed (2’s complement)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Content Placeholder 8">
              <a:extLst>
                <a:ext uri="{FF2B5EF4-FFF2-40B4-BE49-F238E27FC236}">
                  <a16:creationId xmlns:a16="http://schemas.microsoft.com/office/drawing/2014/main" id="{6AF5F7BB-CE4B-D04C-AFBF-E2058E254F29}"/>
                </a:ext>
              </a:extLst>
            </p:cNvPr>
            <p:cNvSpPr txBox="1">
              <a:spLocks/>
            </p:cNvSpPr>
            <p:nvPr/>
          </p:nvSpPr>
          <p:spPr>
            <a:xfrm>
              <a:off x="5811673" y="1656638"/>
              <a:ext cx="4446423" cy="35361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txBody>
            <a:bodyPr/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solidFill>
                    <a:srgbClr val="FF0000"/>
                  </a:solidFill>
                </a:rPr>
                <a:t>Sign-Extend: Replicate sign bit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example </a:t>
              </a:r>
              <a:r>
                <a:rPr lang="en-US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ldrsb</a:t>
              </a:r>
              <a:endPara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4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854A8E-8EEB-1444-B8D5-A639404B14A1}"/>
                </a:ext>
              </a:extLst>
            </p:cNvPr>
            <p:cNvSpPr/>
            <p:nvPr/>
          </p:nvSpPr>
          <p:spPr>
            <a:xfrm>
              <a:off x="5851360" y="5385164"/>
              <a:ext cx="4406736" cy="990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Instructions that sign-extend:</a:t>
              </a:r>
            </a:p>
            <a:p>
              <a:pPr algn="ctr"/>
              <a:r>
                <a:rPr lang="en-US" sz="2400" dirty="0" err="1">
                  <a:solidFill>
                    <a:schemeClr val="tx2"/>
                  </a:solidFill>
                </a:rPr>
                <a:t>ldrsb</a:t>
              </a:r>
              <a:r>
                <a:rPr lang="en-US" sz="2400" dirty="0">
                  <a:solidFill>
                    <a:schemeClr val="tx2"/>
                  </a:solidFill>
                </a:rPr>
                <a:t>, </a:t>
              </a:r>
              <a:r>
                <a:rPr lang="en-US" sz="2400" dirty="0" err="1">
                  <a:solidFill>
                    <a:schemeClr val="tx2"/>
                  </a:solidFill>
                </a:rPr>
                <a:t>ldrsh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3E6BDB8-C527-AA48-99EC-A2547284BFE0}"/>
                </a:ext>
              </a:extLst>
            </p:cNvPr>
            <p:cNvCxnSpPr/>
            <p:nvPr/>
          </p:nvCxnSpPr>
          <p:spPr>
            <a:xfrm>
              <a:off x="9499363" y="2849046"/>
              <a:ext cx="0" cy="91440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8B79267-FC4F-7A4D-A6C3-BB0DF781C5BF}"/>
                </a:ext>
              </a:extLst>
            </p:cNvPr>
            <p:cNvGrpSpPr/>
            <p:nvPr/>
          </p:nvGrpSpPr>
          <p:grpSpPr>
            <a:xfrm>
              <a:off x="6277015" y="3754935"/>
              <a:ext cx="3742224" cy="312089"/>
              <a:chOff x="1109197" y="2250436"/>
              <a:chExt cx="3742224" cy="31208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FD4C58D-0336-B541-ACC1-08C56CDF31F2}"/>
                  </a:ext>
                </a:extLst>
              </p:cNvPr>
              <p:cNvSpPr/>
              <p:nvPr/>
            </p:nvSpPr>
            <p:spPr>
              <a:xfrm>
                <a:off x="1109197" y="2250438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0xff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6469D67-C33B-204E-9EEF-9317D5B5AA99}"/>
                  </a:ext>
                </a:extLst>
              </p:cNvPr>
              <p:cNvSpPr/>
              <p:nvPr/>
            </p:nvSpPr>
            <p:spPr>
              <a:xfrm>
                <a:off x="2044753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0xff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D64300A-50CD-F94A-816B-D7839820D012}"/>
                  </a:ext>
                </a:extLst>
              </p:cNvPr>
              <p:cNvSpPr/>
              <p:nvPr/>
            </p:nvSpPr>
            <p:spPr>
              <a:xfrm>
                <a:off x="2980309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0xff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4D4A90B-7815-DF44-81CF-6BBC34871FAC}"/>
                  </a:ext>
                </a:extLst>
              </p:cNvPr>
              <p:cNvSpPr/>
              <p:nvPr/>
            </p:nvSpPr>
            <p:spPr>
              <a:xfrm>
                <a:off x="3915865" y="2250436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0xe1</a:t>
                </a:r>
              </a:p>
            </p:txBody>
          </p:sp>
        </p:grpSp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27DC1349-D4F5-1A43-9F46-8769BA3E1CEC}"/>
                </a:ext>
              </a:extLst>
            </p:cNvPr>
            <p:cNvSpPr/>
            <p:nvPr/>
          </p:nvSpPr>
          <p:spPr>
            <a:xfrm rot="16200000">
              <a:off x="7499339" y="2855413"/>
              <a:ext cx="362024" cy="2806668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243A9C-F934-234F-8D5C-3A4243D3C36F}"/>
                </a:ext>
              </a:extLst>
            </p:cNvPr>
            <p:cNvSpPr txBox="1"/>
            <p:nvPr/>
          </p:nvSpPr>
          <p:spPr>
            <a:xfrm>
              <a:off x="9058348" y="2210988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41CC6D2-CEF8-BE41-80FB-2CC72384E1C7}"/>
                </a:ext>
              </a:extLst>
            </p:cNvPr>
            <p:cNvSpPr txBox="1"/>
            <p:nvPr/>
          </p:nvSpPr>
          <p:spPr>
            <a:xfrm>
              <a:off x="5902685" y="370304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8604FC9-6C5D-2340-A074-F13018C16D37}"/>
                </a:ext>
              </a:extLst>
            </p:cNvPr>
            <p:cNvSpPr txBox="1"/>
            <p:nvPr/>
          </p:nvSpPr>
          <p:spPr>
            <a:xfrm>
              <a:off x="5965728" y="4439759"/>
              <a:ext cx="4083169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Overwrite the upper three bytes with 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33299C0-BA68-2E44-B511-41A600943C43}"/>
                </a:ext>
              </a:extLst>
            </p:cNvPr>
            <p:cNvSpPr/>
            <p:nvPr/>
          </p:nvSpPr>
          <p:spPr>
            <a:xfrm>
              <a:off x="8173666" y="2558640"/>
              <a:ext cx="1820034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0b </a:t>
              </a:r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r>
                <a:rPr lang="en-US" sz="2000" dirty="0">
                  <a:solidFill>
                    <a:schemeClr val="accent6"/>
                  </a:solidFill>
                </a:rPr>
                <a:t>110 0001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C3D3139-C1E8-E248-AFFD-509E0937AA4D}"/>
                </a:ext>
              </a:extLst>
            </p:cNvPr>
            <p:cNvCxnSpPr/>
            <p:nvPr/>
          </p:nvCxnSpPr>
          <p:spPr>
            <a:xfrm flipH="1">
              <a:off x="6902245" y="2822703"/>
              <a:ext cx="1858297" cy="932232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26731AE-DE69-4146-8965-CF8316AB8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169" y="2831253"/>
              <a:ext cx="1036373" cy="928093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470F98E-7B13-D944-9A58-FC50F13CC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8313" y="2811991"/>
              <a:ext cx="122229" cy="932232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D12F90B-36DA-6A45-8647-EB3F348D12A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6019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32CE1C9D-8E24-A440-B90D-DB516A05D0E1}"/>
              </a:ext>
            </a:extLst>
          </p:cNvPr>
          <p:cNvSpPr/>
          <p:nvPr/>
        </p:nvSpPr>
        <p:spPr>
          <a:xfrm>
            <a:off x="6703104" y="683385"/>
            <a:ext cx="4681824" cy="1696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508350"/>
          </a:xfrm>
        </p:spPr>
        <p:txBody>
          <a:bodyPr/>
          <a:lstStyle/>
          <a:p>
            <a:r>
              <a:rPr lang="en-US" dirty="0"/>
              <a:t>Load a Byte, Half-word, Word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D66E6E-D726-F51B-2580-F3B8B6998568}"/>
              </a:ext>
            </a:extLst>
          </p:cNvPr>
          <p:cNvGrpSpPr/>
          <p:nvPr/>
        </p:nvGrpSpPr>
        <p:grpSpPr>
          <a:xfrm>
            <a:off x="6654527" y="4662757"/>
            <a:ext cx="4681824" cy="1899408"/>
            <a:chOff x="846249" y="4760767"/>
            <a:chExt cx="4681824" cy="18994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9F8D4D-FDFB-CB41-8F17-484879593BA4}"/>
                </a:ext>
              </a:extLst>
            </p:cNvPr>
            <p:cNvSpPr/>
            <p:nvPr/>
          </p:nvSpPr>
          <p:spPr>
            <a:xfrm>
              <a:off x="846249" y="4846089"/>
              <a:ext cx="4681824" cy="18140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6D142A-4AA3-5542-8D7B-F9322AB71696}"/>
                </a:ext>
              </a:extLst>
            </p:cNvPr>
            <p:cNvGrpSpPr/>
            <p:nvPr/>
          </p:nvGrpSpPr>
          <p:grpSpPr>
            <a:xfrm>
              <a:off x="908502" y="4760767"/>
              <a:ext cx="4491138" cy="1709060"/>
              <a:chOff x="1136348" y="883369"/>
              <a:chExt cx="4491138" cy="17090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C273ACE-8D48-6D4E-91E1-9DF6A5833FDA}"/>
                  </a:ext>
                </a:extLst>
              </p:cNvPr>
              <p:cNvSpPr/>
              <p:nvPr/>
            </p:nvSpPr>
            <p:spPr>
              <a:xfrm>
                <a:off x="1728809" y="1800765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29EAA2-6A45-1544-BF63-B90B679B3DAA}"/>
                  </a:ext>
                </a:extLst>
              </p:cNvPr>
              <p:cNvSpPr/>
              <p:nvPr/>
            </p:nvSpPr>
            <p:spPr>
              <a:xfrm>
                <a:off x="2664365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E8CBFA-8CCF-D04E-8CAF-47C510351CE2}"/>
                  </a:ext>
                </a:extLst>
              </p:cNvPr>
              <p:cNvSpPr/>
              <p:nvPr/>
            </p:nvSpPr>
            <p:spPr>
              <a:xfrm>
                <a:off x="3599921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0CBF42-4373-F249-871B-07A0FB61DED3}"/>
                  </a:ext>
                </a:extLst>
              </p:cNvPr>
              <p:cNvSpPr/>
              <p:nvPr/>
            </p:nvSpPr>
            <p:spPr>
              <a:xfrm>
                <a:off x="4535477" y="1800763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C50DFB-1404-B343-8A71-F8B5F2F6F957}"/>
                  </a:ext>
                </a:extLst>
              </p:cNvPr>
              <p:cNvSpPr txBox="1"/>
              <p:nvPr/>
            </p:nvSpPr>
            <p:spPr>
              <a:xfrm>
                <a:off x="5314580" y="211285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B1A7BE-CD04-5346-BDDB-9F14BD7C5AC1}"/>
                  </a:ext>
                </a:extLst>
              </p:cNvPr>
              <p:cNvSpPr txBox="1"/>
              <p:nvPr/>
            </p:nvSpPr>
            <p:spPr>
              <a:xfrm>
                <a:off x="1609120" y="2223097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6BD70D-F47B-2A49-B97D-06289261CFA1}"/>
                  </a:ext>
                </a:extLst>
              </p:cNvPr>
              <p:cNvSpPr txBox="1"/>
              <p:nvPr/>
            </p:nvSpPr>
            <p:spPr>
              <a:xfrm>
                <a:off x="2508736" y="883369"/>
                <a:ext cx="2053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Load a byte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F5D085-7CAA-6F4C-968C-C12E2E386EAF}"/>
                  </a:ext>
                </a:extLst>
              </p:cNvPr>
              <p:cNvSpPr txBox="1"/>
              <p:nvPr/>
            </p:nvSpPr>
            <p:spPr>
              <a:xfrm>
                <a:off x="2181823" y="1218331"/>
                <a:ext cx="25635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ldrb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r1, [r0]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27BB2D-AA62-5F44-AFE1-580E3CF2472A}"/>
                  </a:ext>
                </a:extLst>
              </p:cNvPr>
              <p:cNvSpPr txBox="1"/>
              <p:nvPr/>
            </p:nvSpPr>
            <p:spPr>
              <a:xfrm>
                <a:off x="1136348" y="1728860"/>
                <a:ext cx="524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C64D89D-143F-2D43-BBC7-687A0CBB1C90}"/>
              </a:ext>
            </a:extLst>
          </p:cNvPr>
          <p:cNvSpPr txBox="1"/>
          <p:nvPr/>
        </p:nvSpPr>
        <p:spPr>
          <a:xfrm>
            <a:off x="10908777" y="19870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E48378-E8E3-6148-ACEF-1BEE0DC1228C}"/>
              </a:ext>
            </a:extLst>
          </p:cNvPr>
          <p:cNvSpPr txBox="1"/>
          <p:nvPr/>
        </p:nvSpPr>
        <p:spPr>
          <a:xfrm>
            <a:off x="7241163" y="19870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960FD9-637D-E944-AE43-AB30AD1E2932}"/>
              </a:ext>
            </a:extLst>
          </p:cNvPr>
          <p:cNvSpPr txBox="1"/>
          <p:nvPr/>
        </p:nvSpPr>
        <p:spPr>
          <a:xfrm>
            <a:off x="6739858" y="161862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403C3B-53C5-9F46-BB64-677475167970}"/>
              </a:ext>
            </a:extLst>
          </p:cNvPr>
          <p:cNvSpPr txBox="1"/>
          <p:nvPr/>
        </p:nvSpPr>
        <p:spPr>
          <a:xfrm>
            <a:off x="8071395" y="631282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a word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59F723-A864-034B-A478-F377DD0B6B5D}"/>
              </a:ext>
            </a:extLst>
          </p:cNvPr>
          <p:cNvSpPr txBox="1"/>
          <p:nvPr/>
        </p:nvSpPr>
        <p:spPr>
          <a:xfrm>
            <a:off x="7751936" y="970946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B03D94-2F34-6C44-A38C-525ACE8CB4D7}"/>
              </a:ext>
            </a:extLst>
          </p:cNvPr>
          <p:cNvGrpSpPr/>
          <p:nvPr/>
        </p:nvGrpSpPr>
        <p:grpSpPr>
          <a:xfrm>
            <a:off x="7319883" y="5867941"/>
            <a:ext cx="3160504" cy="651307"/>
            <a:chOff x="1763537" y="1916894"/>
            <a:chExt cx="3160504" cy="6513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A9E8E9-7D38-604E-A11B-388E8239CEFE}"/>
                </a:ext>
              </a:extLst>
            </p:cNvPr>
            <p:cNvSpPr txBox="1"/>
            <p:nvPr/>
          </p:nvSpPr>
          <p:spPr>
            <a:xfrm>
              <a:off x="2079993" y="2198869"/>
              <a:ext cx="2844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zero fill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2C071F09-EBEB-544A-AA29-154F411C9E89}"/>
                </a:ext>
              </a:extLst>
            </p:cNvPr>
            <p:cNvSpPr/>
            <p:nvPr/>
          </p:nvSpPr>
          <p:spPr>
            <a:xfrm rot="5400000">
              <a:off x="3029112" y="651319"/>
              <a:ext cx="281974" cy="2813123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23DC7D9-D9D5-994B-8F6C-8948FCB0FF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B28AEE-07E9-4DB3-D99A-327BEB8D1288}"/>
              </a:ext>
            </a:extLst>
          </p:cNvPr>
          <p:cNvGrpSpPr/>
          <p:nvPr/>
        </p:nvGrpSpPr>
        <p:grpSpPr>
          <a:xfrm>
            <a:off x="7304235" y="1662746"/>
            <a:ext cx="3742224" cy="312089"/>
            <a:chOff x="7586388" y="4813570"/>
            <a:chExt cx="3742224" cy="31208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84EB0CD-D607-0FA1-FDE0-4C7D5DCD65F0}"/>
                </a:ext>
              </a:extLst>
            </p:cNvPr>
            <p:cNvSpPr/>
            <p:nvPr/>
          </p:nvSpPr>
          <p:spPr>
            <a:xfrm>
              <a:off x="7586388" y="4813572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56D7918-E9F5-885C-E63B-DA15B59AB7F5}"/>
                </a:ext>
              </a:extLst>
            </p:cNvPr>
            <p:cNvSpPr/>
            <p:nvPr/>
          </p:nvSpPr>
          <p:spPr>
            <a:xfrm>
              <a:off x="8521944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0x0b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F243C1C-B489-1C2D-374D-921D9B93BC28}"/>
                </a:ext>
              </a:extLst>
            </p:cNvPr>
            <p:cNvSpPr/>
            <p:nvPr/>
          </p:nvSpPr>
          <p:spPr>
            <a:xfrm>
              <a:off x="9457500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0x0c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A242677-67ED-95EE-0BBA-B8BAAC7A8565}"/>
                </a:ext>
              </a:extLst>
            </p:cNvPr>
            <p:cNvSpPr/>
            <p:nvPr/>
          </p:nvSpPr>
          <p:spPr>
            <a:xfrm>
              <a:off x="10393056" y="4813570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0x0d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DE21371-64DD-43A7-AB45-129C84E5B1FA}"/>
              </a:ext>
            </a:extLst>
          </p:cNvPr>
          <p:cNvGrpSpPr/>
          <p:nvPr/>
        </p:nvGrpSpPr>
        <p:grpSpPr>
          <a:xfrm>
            <a:off x="652639" y="1253771"/>
            <a:ext cx="4349620" cy="4395591"/>
            <a:chOff x="6886561" y="1378372"/>
            <a:chExt cx="4349620" cy="439559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B766E2-F56A-9741-A383-18179B0A6B50}"/>
                </a:ext>
              </a:extLst>
            </p:cNvPr>
            <p:cNvSpPr/>
            <p:nvPr/>
          </p:nvSpPr>
          <p:spPr>
            <a:xfrm>
              <a:off x="6886561" y="1378372"/>
              <a:ext cx="4349620" cy="4395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9137883" y="4888416"/>
              <a:ext cx="1572207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9137883" y="4426752"/>
              <a:ext cx="1572207" cy="461664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9137883" y="3965088"/>
              <a:ext cx="1572207" cy="461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9144338" y="3497134"/>
              <a:ext cx="1572207" cy="46166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A897CB7-6820-2A40-99B8-D9C63FD6AF73}"/>
                </a:ext>
              </a:extLst>
            </p:cNvPr>
            <p:cNvSpPr/>
            <p:nvPr/>
          </p:nvSpPr>
          <p:spPr>
            <a:xfrm>
              <a:off x="6980527" y="281416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0DACDB-82DB-3B4E-8982-AF0223B3AB61}"/>
                </a:ext>
              </a:extLst>
            </p:cNvPr>
            <p:cNvSpPr/>
            <p:nvPr/>
          </p:nvSpPr>
          <p:spPr>
            <a:xfrm>
              <a:off x="7916083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37ACC45-18AC-2049-9016-4C2B07D22A72}"/>
                </a:ext>
              </a:extLst>
            </p:cNvPr>
            <p:cNvSpPr/>
            <p:nvPr/>
          </p:nvSpPr>
          <p:spPr>
            <a:xfrm>
              <a:off x="8851639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9681F4-D768-9E44-AF50-55EB1748B483}"/>
                </a:ext>
              </a:extLst>
            </p:cNvPr>
            <p:cNvSpPr/>
            <p:nvPr/>
          </p:nvSpPr>
          <p:spPr>
            <a:xfrm>
              <a:off x="9787195" y="281416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1C8E91-A5EB-F640-B1A8-95548EC09BCA}"/>
                </a:ext>
              </a:extLst>
            </p:cNvPr>
            <p:cNvSpPr txBox="1"/>
            <p:nvPr/>
          </p:nvSpPr>
          <p:spPr>
            <a:xfrm>
              <a:off x="7040994" y="244483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745669" y="498869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718801" y="458363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718801" y="4119070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740660" y="3642251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119068-BB98-7645-AD41-D8C4D353423B}"/>
                </a:ext>
              </a:extLst>
            </p:cNvPr>
            <p:cNvSpPr txBox="1"/>
            <p:nvPr/>
          </p:nvSpPr>
          <p:spPr>
            <a:xfrm>
              <a:off x="9617619" y="2075502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4C278A6-500D-644F-962D-A33E19BC4A6D}"/>
                </a:ext>
              </a:extLst>
            </p:cNvPr>
            <p:cNvSpPr/>
            <p:nvPr/>
          </p:nvSpPr>
          <p:spPr>
            <a:xfrm rot="5400000">
              <a:off x="10035116" y="2144322"/>
              <a:ext cx="455272" cy="93692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89D5B6-C772-4E40-998E-0705A8AD62C1}"/>
                </a:ext>
              </a:extLst>
            </p:cNvPr>
            <p:cNvSpPr txBox="1"/>
            <p:nvPr/>
          </p:nvSpPr>
          <p:spPr>
            <a:xfrm>
              <a:off x="7680643" y="5327200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A32920-E0A8-CF47-B204-C7D1AC9A4175}"/>
                </a:ext>
              </a:extLst>
            </p:cNvPr>
            <p:cNvSpPr txBox="1"/>
            <p:nvPr/>
          </p:nvSpPr>
          <p:spPr>
            <a:xfrm>
              <a:off x="7740660" y="1435992"/>
              <a:ext cx="330616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.align 2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 aligned</a:t>
              </a: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176C1F76-99B2-5C71-CBE0-729396194E0E}"/>
                </a:ext>
              </a:extLst>
            </p:cNvPr>
            <p:cNvSpPr/>
            <p:nvPr/>
          </p:nvSpPr>
          <p:spPr>
            <a:xfrm rot="16200000" flipH="1" flipV="1">
              <a:off x="9817421" y="3916905"/>
              <a:ext cx="2202608" cy="309222"/>
            </a:xfrm>
            <a:prstGeom prst="uturnArrow">
              <a:avLst>
                <a:gd name="adj1" fmla="val 7997"/>
                <a:gd name="adj2" fmla="val 11717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08CFFA3C-DA92-6B1C-B804-C24DD2F0D89A}"/>
                </a:ext>
              </a:extLst>
            </p:cNvPr>
            <p:cNvSpPr/>
            <p:nvPr/>
          </p:nvSpPr>
          <p:spPr>
            <a:xfrm>
              <a:off x="10568823" y="1825056"/>
              <a:ext cx="141267" cy="308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460365-F5A6-3BC6-2E75-0520B1E8AEB9}"/>
              </a:ext>
            </a:extLst>
          </p:cNvPr>
          <p:cNvGrpSpPr/>
          <p:nvPr/>
        </p:nvGrpSpPr>
        <p:grpSpPr>
          <a:xfrm>
            <a:off x="7319883" y="1662744"/>
            <a:ext cx="3742224" cy="312089"/>
            <a:chOff x="1529555" y="4390350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529555" y="4390352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465111" y="4390351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400667" y="4390351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336223" y="439035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8BD283-64AE-AD18-8981-50055BEC7D48}"/>
              </a:ext>
            </a:extLst>
          </p:cNvPr>
          <p:cNvGrpSpPr/>
          <p:nvPr/>
        </p:nvGrpSpPr>
        <p:grpSpPr>
          <a:xfrm>
            <a:off x="6649916" y="2659821"/>
            <a:ext cx="4681824" cy="1846837"/>
            <a:chOff x="841638" y="2757831"/>
            <a:chExt cx="4681824" cy="184683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43821E-D01D-2647-ADA8-45664A18C90D}"/>
                </a:ext>
              </a:extLst>
            </p:cNvPr>
            <p:cNvSpPr/>
            <p:nvPr/>
          </p:nvSpPr>
          <p:spPr>
            <a:xfrm>
              <a:off x="841638" y="2790596"/>
              <a:ext cx="4681824" cy="18140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1680BE-D3CE-2B49-9E8B-B27259443C29}"/>
                </a:ext>
              </a:extLst>
            </p:cNvPr>
            <p:cNvSpPr/>
            <p:nvPr/>
          </p:nvSpPr>
          <p:spPr>
            <a:xfrm>
              <a:off x="1557114" y="377779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E1268E-1D89-504C-93BA-B8A6C1373E4A}"/>
                </a:ext>
              </a:extLst>
            </p:cNvPr>
            <p:cNvSpPr/>
            <p:nvPr/>
          </p:nvSpPr>
          <p:spPr>
            <a:xfrm>
              <a:off x="2492670" y="377779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5142885" y="40898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475271" y="408988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955819" y="370300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1820843" y="2757831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Load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1739103" y="3114503"/>
              <a:ext cx="2563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ldrh</a:t>
              </a:r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[r0]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22DE5FD-66DF-B593-CB0A-2E2AF9C25A1A}"/>
                </a:ext>
              </a:extLst>
            </p:cNvPr>
            <p:cNvSpPr/>
            <p:nvPr/>
          </p:nvSpPr>
          <p:spPr>
            <a:xfrm>
              <a:off x="3428225" y="377779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8D9A6B2-BBC9-9F73-A827-A749AFA35D32}"/>
                </a:ext>
              </a:extLst>
            </p:cNvPr>
            <p:cNvSpPr/>
            <p:nvPr/>
          </p:nvSpPr>
          <p:spPr>
            <a:xfrm>
              <a:off x="4367246" y="377779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EA6875-517D-8DB3-21AA-7AFA6B393AD0}"/>
              </a:ext>
            </a:extLst>
          </p:cNvPr>
          <p:cNvGrpSpPr/>
          <p:nvPr/>
        </p:nvGrpSpPr>
        <p:grpSpPr>
          <a:xfrm>
            <a:off x="9249990" y="3680742"/>
            <a:ext cx="1871112" cy="312088"/>
            <a:chOff x="6589651" y="6203536"/>
            <a:chExt cx="1871112" cy="31208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0BE8D4A-36B6-F846-9925-57AD8549EE42}"/>
                </a:ext>
              </a:extLst>
            </p:cNvPr>
            <p:cNvSpPr/>
            <p:nvPr/>
          </p:nvSpPr>
          <p:spPr>
            <a:xfrm>
              <a:off x="6589651" y="6203537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F64F52-A291-104A-9241-DC8705735729}"/>
                </a:ext>
              </a:extLst>
            </p:cNvPr>
            <p:cNvSpPr/>
            <p:nvPr/>
          </p:nvSpPr>
          <p:spPr>
            <a:xfrm>
              <a:off x="7525207" y="6203536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31CB574-A7EB-6B66-DA71-9276587C5F40}"/>
              </a:ext>
            </a:extLst>
          </p:cNvPr>
          <p:cNvGrpSpPr/>
          <p:nvPr/>
        </p:nvGrpSpPr>
        <p:grpSpPr>
          <a:xfrm>
            <a:off x="7376562" y="4001657"/>
            <a:ext cx="3143277" cy="567247"/>
            <a:chOff x="1583488" y="4082315"/>
            <a:chExt cx="3143277" cy="5672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D3B7C8-7126-ECD9-C90A-8C9BD210CF20}"/>
                </a:ext>
              </a:extLst>
            </p:cNvPr>
            <p:cNvSpPr txBox="1"/>
            <p:nvPr/>
          </p:nvSpPr>
          <p:spPr>
            <a:xfrm>
              <a:off x="1882717" y="4280230"/>
              <a:ext cx="2844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zero fill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19B9425E-988C-8456-7F29-999E39AB8CA1}"/>
                </a:ext>
              </a:extLst>
            </p:cNvPr>
            <p:cNvSpPr/>
            <p:nvPr/>
          </p:nvSpPr>
          <p:spPr>
            <a:xfrm rot="5400000">
              <a:off x="2381362" y="3284441"/>
              <a:ext cx="248989" cy="184473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17B904D-E1F0-401A-0FB8-79415DDA9DE1}"/>
              </a:ext>
            </a:extLst>
          </p:cNvPr>
          <p:cNvSpPr/>
          <p:nvPr/>
        </p:nvSpPr>
        <p:spPr>
          <a:xfrm>
            <a:off x="10125162" y="5580150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0xe1</a:t>
            </a:r>
          </a:p>
        </p:txBody>
      </p:sp>
    </p:spTree>
    <p:extLst>
      <p:ext uri="{BB962C8B-B14F-4D97-AF65-F5344CB8AC3E}">
        <p14:creationId xmlns:p14="http://schemas.microsoft.com/office/powerpoint/2010/main" val="417788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8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32CE1C9D-8E24-A440-B90D-DB516A05D0E1}"/>
              </a:ext>
            </a:extLst>
          </p:cNvPr>
          <p:cNvSpPr/>
          <p:nvPr/>
        </p:nvSpPr>
        <p:spPr>
          <a:xfrm>
            <a:off x="6703104" y="683385"/>
            <a:ext cx="4681824" cy="1696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508350"/>
          </a:xfrm>
        </p:spPr>
        <p:txBody>
          <a:bodyPr/>
          <a:lstStyle/>
          <a:p>
            <a:r>
              <a:rPr lang="en-US" dirty="0"/>
              <a:t>Signed Load a Byte, Half-word, Word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D66E6E-D726-F51B-2580-F3B8B6998568}"/>
              </a:ext>
            </a:extLst>
          </p:cNvPr>
          <p:cNvGrpSpPr/>
          <p:nvPr/>
        </p:nvGrpSpPr>
        <p:grpSpPr>
          <a:xfrm>
            <a:off x="6654527" y="4662757"/>
            <a:ext cx="4681824" cy="1899408"/>
            <a:chOff x="846249" y="4760767"/>
            <a:chExt cx="4681824" cy="18994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9F8D4D-FDFB-CB41-8F17-484879593BA4}"/>
                </a:ext>
              </a:extLst>
            </p:cNvPr>
            <p:cNvSpPr/>
            <p:nvPr/>
          </p:nvSpPr>
          <p:spPr>
            <a:xfrm>
              <a:off x="846249" y="4846089"/>
              <a:ext cx="4681824" cy="18140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6D142A-4AA3-5542-8D7B-F9322AB71696}"/>
                </a:ext>
              </a:extLst>
            </p:cNvPr>
            <p:cNvGrpSpPr/>
            <p:nvPr/>
          </p:nvGrpSpPr>
          <p:grpSpPr>
            <a:xfrm>
              <a:off x="908502" y="4760767"/>
              <a:ext cx="4491138" cy="1709060"/>
              <a:chOff x="1136348" y="883369"/>
              <a:chExt cx="4491138" cy="17090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C273ACE-8D48-6D4E-91E1-9DF6A5833FDA}"/>
                  </a:ext>
                </a:extLst>
              </p:cNvPr>
              <p:cNvSpPr/>
              <p:nvPr/>
            </p:nvSpPr>
            <p:spPr>
              <a:xfrm>
                <a:off x="1728809" y="1800765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29EAA2-6A45-1544-BF63-B90B679B3DAA}"/>
                  </a:ext>
                </a:extLst>
              </p:cNvPr>
              <p:cNvSpPr/>
              <p:nvPr/>
            </p:nvSpPr>
            <p:spPr>
              <a:xfrm>
                <a:off x="2664365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E8CBFA-8CCF-D04E-8CAF-47C510351CE2}"/>
                  </a:ext>
                </a:extLst>
              </p:cNvPr>
              <p:cNvSpPr/>
              <p:nvPr/>
            </p:nvSpPr>
            <p:spPr>
              <a:xfrm>
                <a:off x="3599921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0CBF42-4373-F249-871B-07A0FB61DED3}"/>
                  </a:ext>
                </a:extLst>
              </p:cNvPr>
              <p:cNvSpPr/>
              <p:nvPr/>
            </p:nvSpPr>
            <p:spPr>
              <a:xfrm>
                <a:off x="4535477" y="1800763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C50DFB-1404-B343-8A71-F8B5F2F6F957}"/>
                  </a:ext>
                </a:extLst>
              </p:cNvPr>
              <p:cNvSpPr txBox="1"/>
              <p:nvPr/>
            </p:nvSpPr>
            <p:spPr>
              <a:xfrm>
                <a:off x="5314580" y="211285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B1A7BE-CD04-5346-BDDB-9F14BD7C5AC1}"/>
                  </a:ext>
                </a:extLst>
              </p:cNvPr>
              <p:cNvSpPr txBox="1"/>
              <p:nvPr/>
            </p:nvSpPr>
            <p:spPr>
              <a:xfrm>
                <a:off x="1609120" y="2223097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6BD70D-F47B-2A49-B97D-06289261CFA1}"/>
                  </a:ext>
                </a:extLst>
              </p:cNvPr>
              <p:cNvSpPr txBox="1"/>
              <p:nvPr/>
            </p:nvSpPr>
            <p:spPr>
              <a:xfrm>
                <a:off x="2508736" y="883369"/>
                <a:ext cx="2053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Load a byte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F5D085-7CAA-6F4C-968C-C12E2E386EAF}"/>
                  </a:ext>
                </a:extLst>
              </p:cNvPr>
              <p:cNvSpPr txBox="1"/>
              <p:nvPr/>
            </p:nvSpPr>
            <p:spPr>
              <a:xfrm>
                <a:off x="2181823" y="1218331"/>
                <a:ext cx="2733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ldrsb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r1, [r0]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27BB2D-AA62-5F44-AFE1-580E3CF2472A}"/>
                  </a:ext>
                </a:extLst>
              </p:cNvPr>
              <p:cNvSpPr txBox="1"/>
              <p:nvPr/>
            </p:nvSpPr>
            <p:spPr>
              <a:xfrm>
                <a:off x="1136348" y="1728860"/>
                <a:ext cx="524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C64D89D-143F-2D43-BBC7-687A0CBB1C90}"/>
              </a:ext>
            </a:extLst>
          </p:cNvPr>
          <p:cNvSpPr txBox="1"/>
          <p:nvPr/>
        </p:nvSpPr>
        <p:spPr>
          <a:xfrm>
            <a:off x="10908777" y="19870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E48378-E8E3-6148-ACEF-1BEE0DC1228C}"/>
              </a:ext>
            </a:extLst>
          </p:cNvPr>
          <p:cNvSpPr txBox="1"/>
          <p:nvPr/>
        </p:nvSpPr>
        <p:spPr>
          <a:xfrm>
            <a:off x="7241163" y="19870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960FD9-637D-E944-AE43-AB30AD1E2932}"/>
              </a:ext>
            </a:extLst>
          </p:cNvPr>
          <p:cNvSpPr txBox="1"/>
          <p:nvPr/>
        </p:nvSpPr>
        <p:spPr>
          <a:xfrm>
            <a:off x="6739858" y="161862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403C3B-53C5-9F46-BB64-677475167970}"/>
              </a:ext>
            </a:extLst>
          </p:cNvPr>
          <p:cNvSpPr txBox="1"/>
          <p:nvPr/>
        </p:nvSpPr>
        <p:spPr>
          <a:xfrm>
            <a:off x="7169170" y="662881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a word (no change)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59F723-A864-034B-A478-F377DD0B6B5D}"/>
              </a:ext>
            </a:extLst>
          </p:cNvPr>
          <p:cNvSpPr txBox="1"/>
          <p:nvPr/>
        </p:nvSpPr>
        <p:spPr>
          <a:xfrm>
            <a:off x="7751936" y="970946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B03D94-2F34-6C44-A38C-525ACE8CB4D7}"/>
              </a:ext>
            </a:extLst>
          </p:cNvPr>
          <p:cNvGrpSpPr/>
          <p:nvPr/>
        </p:nvGrpSpPr>
        <p:grpSpPr>
          <a:xfrm>
            <a:off x="7319883" y="5867941"/>
            <a:ext cx="3413779" cy="651307"/>
            <a:chOff x="1763537" y="1916894"/>
            <a:chExt cx="3413779" cy="6513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A9E8E9-7D38-604E-A11B-388E8239CEFE}"/>
                </a:ext>
              </a:extLst>
            </p:cNvPr>
            <p:cNvSpPr txBox="1"/>
            <p:nvPr/>
          </p:nvSpPr>
          <p:spPr>
            <a:xfrm>
              <a:off x="2079993" y="2198869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2C071F09-EBEB-544A-AA29-154F411C9E89}"/>
                </a:ext>
              </a:extLst>
            </p:cNvPr>
            <p:cNvSpPr/>
            <p:nvPr/>
          </p:nvSpPr>
          <p:spPr>
            <a:xfrm rot="5400000">
              <a:off x="3029112" y="651319"/>
              <a:ext cx="281974" cy="2813123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23DC7D9-D9D5-994B-8F6C-8948FCB0FF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B28AEE-07E9-4DB3-D99A-327BEB8D1288}"/>
              </a:ext>
            </a:extLst>
          </p:cNvPr>
          <p:cNvGrpSpPr/>
          <p:nvPr/>
        </p:nvGrpSpPr>
        <p:grpSpPr>
          <a:xfrm>
            <a:off x="7304235" y="1662746"/>
            <a:ext cx="3742224" cy="312089"/>
            <a:chOff x="7586388" y="4813570"/>
            <a:chExt cx="3742224" cy="31208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84EB0CD-D607-0FA1-FDE0-4C7D5DCD65F0}"/>
                </a:ext>
              </a:extLst>
            </p:cNvPr>
            <p:cNvSpPr/>
            <p:nvPr/>
          </p:nvSpPr>
          <p:spPr>
            <a:xfrm>
              <a:off x="7586388" y="4813572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56D7918-E9F5-885C-E63B-DA15B59AB7F5}"/>
                </a:ext>
              </a:extLst>
            </p:cNvPr>
            <p:cNvSpPr/>
            <p:nvPr/>
          </p:nvSpPr>
          <p:spPr>
            <a:xfrm>
              <a:off x="8521944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0x0b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F243C1C-B489-1C2D-374D-921D9B93BC28}"/>
                </a:ext>
              </a:extLst>
            </p:cNvPr>
            <p:cNvSpPr/>
            <p:nvPr/>
          </p:nvSpPr>
          <p:spPr>
            <a:xfrm>
              <a:off x="9457500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0x0c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A242677-67ED-95EE-0BBA-B8BAAC7A8565}"/>
                </a:ext>
              </a:extLst>
            </p:cNvPr>
            <p:cNvSpPr/>
            <p:nvPr/>
          </p:nvSpPr>
          <p:spPr>
            <a:xfrm>
              <a:off x="10393056" y="4813570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0x0d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DE21371-64DD-43A7-AB45-129C84E5B1FA}"/>
              </a:ext>
            </a:extLst>
          </p:cNvPr>
          <p:cNvGrpSpPr/>
          <p:nvPr/>
        </p:nvGrpSpPr>
        <p:grpSpPr>
          <a:xfrm>
            <a:off x="652638" y="1253771"/>
            <a:ext cx="5151663" cy="4395591"/>
            <a:chOff x="6886560" y="1378372"/>
            <a:chExt cx="5151663" cy="439559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B766E2-F56A-9741-A383-18179B0A6B50}"/>
                </a:ext>
              </a:extLst>
            </p:cNvPr>
            <p:cNvSpPr/>
            <p:nvPr/>
          </p:nvSpPr>
          <p:spPr>
            <a:xfrm>
              <a:off x="6886560" y="1378372"/>
              <a:ext cx="5151663" cy="4395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9137883" y="4888416"/>
              <a:ext cx="1572207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r>
                <a:rPr lang="en-US" sz="2000" dirty="0">
                  <a:solidFill>
                    <a:schemeClr val="accent6"/>
                  </a:solidFill>
                </a:rPr>
                <a:t>110 0001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9137883" y="4426752"/>
              <a:ext cx="1572207" cy="461664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r>
                <a:rPr lang="en-US" sz="2000" dirty="0">
                  <a:solidFill>
                    <a:schemeClr val="accent6"/>
                  </a:solidFill>
                </a:rPr>
                <a:t>110 0011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9137883" y="3965088"/>
              <a:ext cx="1572207" cy="461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9144338" y="3497134"/>
              <a:ext cx="1572207" cy="46166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A897CB7-6820-2A40-99B8-D9C63FD6AF73}"/>
                </a:ext>
              </a:extLst>
            </p:cNvPr>
            <p:cNvSpPr/>
            <p:nvPr/>
          </p:nvSpPr>
          <p:spPr>
            <a:xfrm>
              <a:off x="6980527" y="281416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0DACDB-82DB-3B4E-8982-AF0223B3AB61}"/>
                </a:ext>
              </a:extLst>
            </p:cNvPr>
            <p:cNvSpPr/>
            <p:nvPr/>
          </p:nvSpPr>
          <p:spPr>
            <a:xfrm>
              <a:off x="7916083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37ACC45-18AC-2049-9016-4C2B07D22A72}"/>
                </a:ext>
              </a:extLst>
            </p:cNvPr>
            <p:cNvSpPr/>
            <p:nvPr/>
          </p:nvSpPr>
          <p:spPr>
            <a:xfrm>
              <a:off x="8851639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9681F4-D768-9E44-AF50-55EB1748B483}"/>
                </a:ext>
              </a:extLst>
            </p:cNvPr>
            <p:cNvSpPr/>
            <p:nvPr/>
          </p:nvSpPr>
          <p:spPr>
            <a:xfrm>
              <a:off x="9787195" y="281416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1C8E91-A5EB-F640-B1A8-95548EC09BCA}"/>
                </a:ext>
              </a:extLst>
            </p:cNvPr>
            <p:cNvSpPr txBox="1"/>
            <p:nvPr/>
          </p:nvSpPr>
          <p:spPr>
            <a:xfrm>
              <a:off x="7040994" y="244483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745669" y="498869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718801" y="458363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718801" y="4119070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740660" y="3642251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119068-BB98-7645-AD41-D8C4D353423B}"/>
                </a:ext>
              </a:extLst>
            </p:cNvPr>
            <p:cNvSpPr txBox="1"/>
            <p:nvPr/>
          </p:nvSpPr>
          <p:spPr>
            <a:xfrm>
              <a:off x="9617619" y="2075502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4C278A6-500D-644F-962D-A33E19BC4A6D}"/>
                </a:ext>
              </a:extLst>
            </p:cNvPr>
            <p:cNvSpPr/>
            <p:nvPr/>
          </p:nvSpPr>
          <p:spPr>
            <a:xfrm rot="5400000">
              <a:off x="10035116" y="2144322"/>
              <a:ext cx="455272" cy="93692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89D5B6-C772-4E40-998E-0705A8AD62C1}"/>
                </a:ext>
              </a:extLst>
            </p:cNvPr>
            <p:cNvSpPr txBox="1"/>
            <p:nvPr/>
          </p:nvSpPr>
          <p:spPr>
            <a:xfrm>
              <a:off x="7680643" y="5327200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A32920-E0A8-CF47-B204-C7D1AC9A4175}"/>
                </a:ext>
              </a:extLst>
            </p:cNvPr>
            <p:cNvSpPr txBox="1"/>
            <p:nvPr/>
          </p:nvSpPr>
          <p:spPr>
            <a:xfrm>
              <a:off x="7740660" y="1435992"/>
              <a:ext cx="330616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.align 2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 aligned</a:t>
              </a: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176C1F76-99B2-5C71-CBE0-729396194E0E}"/>
                </a:ext>
              </a:extLst>
            </p:cNvPr>
            <p:cNvSpPr/>
            <p:nvPr/>
          </p:nvSpPr>
          <p:spPr>
            <a:xfrm rot="16200000" flipH="1" flipV="1">
              <a:off x="10132129" y="3602197"/>
              <a:ext cx="2387818" cy="1123848"/>
            </a:xfrm>
            <a:prstGeom prst="uturnArrow">
              <a:avLst>
                <a:gd name="adj1" fmla="val 3929"/>
                <a:gd name="adj2" fmla="val 107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08CFFA3C-DA92-6B1C-B804-C24DD2F0D89A}"/>
                </a:ext>
              </a:extLst>
            </p:cNvPr>
            <p:cNvSpPr/>
            <p:nvPr/>
          </p:nvSpPr>
          <p:spPr>
            <a:xfrm>
              <a:off x="10568823" y="1825056"/>
              <a:ext cx="141267" cy="308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460365-F5A6-3BC6-2E75-0520B1E8AEB9}"/>
              </a:ext>
            </a:extLst>
          </p:cNvPr>
          <p:cNvGrpSpPr/>
          <p:nvPr/>
        </p:nvGrpSpPr>
        <p:grpSpPr>
          <a:xfrm>
            <a:off x="7319883" y="1662744"/>
            <a:ext cx="3742224" cy="312089"/>
            <a:chOff x="1529555" y="4390350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529555" y="4390352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465111" y="4390351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400667" y="4390351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1110 0011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336223" y="439035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1110 0001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8BD283-64AE-AD18-8981-50055BEC7D48}"/>
              </a:ext>
            </a:extLst>
          </p:cNvPr>
          <p:cNvGrpSpPr/>
          <p:nvPr/>
        </p:nvGrpSpPr>
        <p:grpSpPr>
          <a:xfrm>
            <a:off x="6649916" y="2659821"/>
            <a:ext cx="4681824" cy="1846837"/>
            <a:chOff x="841638" y="2757831"/>
            <a:chExt cx="4681824" cy="184683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43821E-D01D-2647-ADA8-45664A18C90D}"/>
                </a:ext>
              </a:extLst>
            </p:cNvPr>
            <p:cNvSpPr/>
            <p:nvPr/>
          </p:nvSpPr>
          <p:spPr>
            <a:xfrm>
              <a:off x="841638" y="2790596"/>
              <a:ext cx="4681824" cy="18140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1680BE-D3CE-2B49-9E8B-B27259443C29}"/>
                </a:ext>
              </a:extLst>
            </p:cNvPr>
            <p:cNvSpPr/>
            <p:nvPr/>
          </p:nvSpPr>
          <p:spPr>
            <a:xfrm>
              <a:off x="1557114" y="377779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E1268E-1D89-504C-93BA-B8A6C1373E4A}"/>
                </a:ext>
              </a:extLst>
            </p:cNvPr>
            <p:cNvSpPr/>
            <p:nvPr/>
          </p:nvSpPr>
          <p:spPr>
            <a:xfrm>
              <a:off x="2492670" y="377779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5142885" y="40898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475271" y="408988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955819" y="370300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1820843" y="2757831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Load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1739103" y="3114503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ldrsh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[r0]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22DE5FD-66DF-B593-CB0A-2E2AF9C25A1A}"/>
                </a:ext>
              </a:extLst>
            </p:cNvPr>
            <p:cNvSpPr/>
            <p:nvPr/>
          </p:nvSpPr>
          <p:spPr>
            <a:xfrm>
              <a:off x="3428225" y="377779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8D9A6B2-BBC9-9F73-A827-A749AFA35D32}"/>
                </a:ext>
              </a:extLst>
            </p:cNvPr>
            <p:cNvSpPr/>
            <p:nvPr/>
          </p:nvSpPr>
          <p:spPr>
            <a:xfrm>
              <a:off x="4367246" y="377779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31CB574-A7EB-6B66-DA71-9276587C5F40}"/>
              </a:ext>
            </a:extLst>
          </p:cNvPr>
          <p:cNvGrpSpPr/>
          <p:nvPr/>
        </p:nvGrpSpPr>
        <p:grpSpPr>
          <a:xfrm>
            <a:off x="7376562" y="4001657"/>
            <a:ext cx="3396552" cy="567247"/>
            <a:chOff x="1583488" y="4082315"/>
            <a:chExt cx="3396552" cy="5672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D3B7C8-7126-ECD9-C90A-8C9BD210CF20}"/>
                </a:ext>
              </a:extLst>
            </p:cNvPr>
            <p:cNvSpPr txBox="1"/>
            <p:nvPr/>
          </p:nvSpPr>
          <p:spPr>
            <a:xfrm>
              <a:off x="1882717" y="4280230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19B9425E-988C-8456-7F29-999E39AB8CA1}"/>
                </a:ext>
              </a:extLst>
            </p:cNvPr>
            <p:cNvSpPr/>
            <p:nvPr/>
          </p:nvSpPr>
          <p:spPr>
            <a:xfrm rot="5400000">
              <a:off x="2381362" y="3284441"/>
              <a:ext cx="248989" cy="184473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70765A6-BFA0-AD47-1DD7-5164527AEB1B}"/>
              </a:ext>
            </a:extLst>
          </p:cNvPr>
          <p:cNvGrpSpPr/>
          <p:nvPr/>
        </p:nvGrpSpPr>
        <p:grpSpPr>
          <a:xfrm>
            <a:off x="7384190" y="3687027"/>
            <a:ext cx="3707526" cy="325270"/>
            <a:chOff x="1331575" y="6146735"/>
            <a:chExt cx="3707526" cy="32527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9EA6875-517D-8DB3-21AA-7AFA6B393AD0}"/>
                </a:ext>
              </a:extLst>
            </p:cNvPr>
            <p:cNvGrpSpPr/>
            <p:nvPr/>
          </p:nvGrpSpPr>
          <p:grpSpPr>
            <a:xfrm>
              <a:off x="3167989" y="6159917"/>
              <a:ext cx="1871112" cy="312088"/>
              <a:chOff x="6589651" y="6203536"/>
              <a:chExt cx="1871112" cy="31208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0BE8D4A-36B6-F846-9925-57AD8549EE42}"/>
                  </a:ext>
                </a:extLst>
              </p:cNvPr>
              <p:cNvSpPr/>
              <p:nvPr/>
            </p:nvSpPr>
            <p:spPr>
              <a:xfrm>
                <a:off x="6589651" y="6203537"/>
                <a:ext cx="935556" cy="312087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r>
                  <a:rPr lang="en-US" sz="11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110 0011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F64F52-A291-104A-9241-DC8705735729}"/>
                  </a:ext>
                </a:extLst>
              </p:cNvPr>
              <p:cNvSpPr/>
              <p:nvPr/>
            </p:nvSpPr>
            <p:spPr>
              <a:xfrm>
                <a:off x="7525207" y="6203536"/>
                <a:ext cx="935556" cy="31208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1110 0001</a:t>
                </a: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B646523-B9DF-732B-3C8E-DD15E0DB43E5}"/>
                </a:ext>
              </a:extLst>
            </p:cNvPr>
            <p:cNvSpPr/>
            <p:nvPr/>
          </p:nvSpPr>
          <p:spPr>
            <a:xfrm>
              <a:off x="1331575" y="614673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51660D-0AA5-35EA-313A-E7B21840BCD2}"/>
                </a:ext>
              </a:extLst>
            </p:cNvPr>
            <p:cNvSpPr/>
            <p:nvPr/>
          </p:nvSpPr>
          <p:spPr>
            <a:xfrm>
              <a:off x="2249782" y="6156979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3317E7-964C-37DC-BD6C-08BB4864B5AD}"/>
              </a:ext>
            </a:extLst>
          </p:cNvPr>
          <p:cNvGrpSpPr/>
          <p:nvPr/>
        </p:nvGrpSpPr>
        <p:grpSpPr>
          <a:xfrm>
            <a:off x="7283549" y="5602797"/>
            <a:ext cx="3765352" cy="316533"/>
            <a:chOff x="1575738" y="6502584"/>
            <a:chExt cx="3765352" cy="316533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17B904D-E1F0-401A-0FB8-79415DDA9DE1}"/>
                </a:ext>
              </a:extLst>
            </p:cNvPr>
            <p:cNvSpPr/>
            <p:nvPr/>
          </p:nvSpPr>
          <p:spPr>
            <a:xfrm>
              <a:off x="4405534" y="650703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110 0001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7190395-D0E6-E73F-F19B-E6B08372BF25}"/>
                </a:ext>
              </a:extLst>
            </p:cNvPr>
            <p:cNvSpPr/>
            <p:nvPr/>
          </p:nvSpPr>
          <p:spPr>
            <a:xfrm>
              <a:off x="1575738" y="650258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E433E3A-D6CC-15A5-B8D0-E8F738166CF6}"/>
                </a:ext>
              </a:extLst>
            </p:cNvPr>
            <p:cNvSpPr/>
            <p:nvPr/>
          </p:nvSpPr>
          <p:spPr>
            <a:xfrm>
              <a:off x="2511294" y="650258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BD8239-8EB0-707B-E5F8-9B1831395E7C}"/>
                </a:ext>
              </a:extLst>
            </p:cNvPr>
            <p:cNvSpPr/>
            <p:nvPr/>
          </p:nvSpPr>
          <p:spPr>
            <a:xfrm>
              <a:off x="3446850" y="650258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279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32CE1C9D-8E24-A440-B90D-DB516A05D0E1}"/>
              </a:ext>
            </a:extLst>
          </p:cNvPr>
          <p:cNvSpPr/>
          <p:nvPr/>
        </p:nvSpPr>
        <p:spPr>
          <a:xfrm>
            <a:off x="6703104" y="683385"/>
            <a:ext cx="4681824" cy="1696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508350"/>
          </a:xfrm>
        </p:spPr>
        <p:txBody>
          <a:bodyPr/>
          <a:lstStyle/>
          <a:p>
            <a:r>
              <a:rPr lang="en-US" dirty="0"/>
              <a:t>Signed Load a Byte, Half-word, Word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D66E6E-D726-F51B-2580-F3B8B6998568}"/>
              </a:ext>
            </a:extLst>
          </p:cNvPr>
          <p:cNvGrpSpPr/>
          <p:nvPr/>
        </p:nvGrpSpPr>
        <p:grpSpPr>
          <a:xfrm>
            <a:off x="6654527" y="4662757"/>
            <a:ext cx="4681824" cy="1899408"/>
            <a:chOff x="846249" y="4760767"/>
            <a:chExt cx="4681824" cy="18994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9F8D4D-FDFB-CB41-8F17-484879593BA4}"/>
                </a:ext>
              </a:extLst>
            </p:cNvPr>
            <p:cNvSpPr/>
            <p:nvPr/>
          </p:nvSpPr>
          <p:spPr>
            <a:xfrm>
              <a:off x="846249" y="4846089"/>
              <a:ext cx="4681824" cy="18140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6D142A-4AA3-5542-8D7B-F9322AB71696}"/>
                </a:ext>
              </a:extLst>
            </p:cNvPr>
            <p:cNvGrpSpPr/>
            <p:nvPr/>
          </p:nvGrpSpPr>
          <p:grpSpPr>
            <a:xfrm>
              <a:off x="908502" y="4760767"/>
              <a:ext cx="4491138" cy="1709060"/>
              <a:chOff x="1136348" y="883369"/>
              <a:chExt cx="4491138" cy="17090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C273ACE-8D48-6D4E-91E1-9DF6A5833FDA}"/>
                  </a:ext>
                </a:extLst>
              </p:cNvPr>
              <p:cNvSpPr/>
              <p:nvPr/>
            </p:nvSpPr>
            <p:spPr>
              <a:xfrm>
                <a:off x="1728809" y="1800765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29EAA2-6A45-1544-BF63-B90B679B3DAA}"/>
                  </a:ext>
                </a:extLst>
              </p:cNvPr>
              <p:cNvSpPr/>
              <p:nvPr/>
            </p:nvSpPr>
            <p:spPr>
              <a:xfrm>
                <a:off x="2664365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E8CBFA-8CCF-D04E-8CAF-47C510351CE2}"/>
                  </a:ext>
                </a:extLst>
              </p:cNvPr>
              <p:cNvSpPr/>
              <p:nvPr/>
            </p:nvSpPr>
            <p:spPr>
              <a:xfrm>
                <a:off x="3599921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0CBF42-4373-F249-871B-07A0FB61DED3}"/>
                  </a:ext>
                </a:extLst>
              </p:cNvPr>
              <p:cNvSpPr/>
              <p:nvPr/>
            </p:nvSpPr>
            <p:spPr>
              <a:xfrm>
                <a:off x="4535477" y="1800763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C50DFB-1404-B343-8A71-F8B5F2F6F957}"/>
                  </a:ext>
                </a:extLst>
              </p:cNvPr>
              <p:cNvSpPr txBox="1"/>
              <p:nvPr/>
            </p:nvSpPr>
            <p:spPr>
              <a:xfrm>
                <a:off x="5314580" y="211285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B1A7BE-CD04-5346-BDDB-9F14BD7C5AC1}"/>
                  </a:ext>
                </a:extLst>
              </p:cNvPr>
              <p:cNvSpPr txBox="1"/>
              <p:nvPr/>
            </p:nvSpPr>
            <p:spPr>
              <a:xfrm>
                <a:off x="1609120" y="2223097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6BD70D-F47B-2A49-B97D-06289261CFA1}"/>
                  </a:ext>
                </a:extLst>
              </p:cNvPr>
              <p:cNvSpPr txBox="1"/>
              <p:nvPr/>
            </p:nvSpPr>
            <p:spPr>
              <a:xfrm>
                <a:off x="2508736" y="883369"/>
                <a:ext cx="2053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Load a byte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F5D085-7CAA-6F4C-968C-C12E2E386EAF}"/>
                  </a:ext>
                </a:extLst>
              </p:cNvPr>
              <p:cNvSpPr txBox="1"/>
              <p:nvPr/>
            </p:nvSpPr>
            <p:spPr>
              <a:xfrm>
                <a:off x="2181823" y="1218331"/>
                <a:ext cx="2733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ldrsb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r1, [r0]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27BB2D-AA62-5F44-AFE1-580E3CF2472A}"/>
                  </a:ext>
                </a:extLst>
              </p:cNvPr>
              <p:cNvSpPr txBox="1"/>
              <p:nvPr/>
            </p:nvSpPr>
            <p:spPr>
              <a:xfrm>
                <a:off x="1136348" y="1728860"/>
                <a:ext cx="524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C64D89D-143F-2D43-BBC7-687A0CBB1C90}"/>
              </a:ext>
            </a:extLst>
          </p:cNvPr>
          <p:cNvSpPr txBox="1"/>
          <p:nvPr/>
        </p:nvSpPr>
        <p:spPr>
          <a:xfrm>
            <a:off x="10908777" y="19870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E48378-E8E3-6148-ACEF-1BEE0DC1228C}"/>
              </a:ext>
            </a:extLst>
          </p:cNvPr>
          <p:cNvSpPr txBox="1"/>
          <p:nvPr/>
        </p:nvSpPr>
        <p:spPr>
          <a:xfrm>
            <a:off x="7241163" y="19870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960FD9-637D-E944-AE43-AB30AD1E2932}"/>
              </a:ext>
            </a:extLst>
          </p:cNvPr>
          <p:cNvSpPr txBox="1"/>
          <p:nvPr/>
        </p:nvSpPr>
        <p:spPr>
          <a:xfrm>
            <a:off x="6739858" y="161862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403C3B-53C5-9F46-BB64-677475167970}"/>
              </a:ext>
            </a:extLst>
          </p:cNvPr>
          <p:cNvSpPr txBox="1"/>
          <p:nvPr/>
        </p:nvSpPr>
        <p:spPr>
          <a:xfrm>
            <a:off x="7169170" y="662881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a word (no change)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59F723-A864-034B-A478-F377DD0B6B5D}"/>
              </a:ext>
            </a:extLst>
          </p:cNvPr>
          <p:cNvSpPr txBox="1"/>
          <p:nvPr/>
        </p:nvSpPr>
        <p:spPr>
          <a:xfrm>
            <a:off x="7751936" y="970946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B03D94-2F34-6C44-A38C-525ACE8CB4D7}"/>
              </a:ext>
            </a:extLst>
          </p:cNvPr>
          <p:cNvGrpSpPr/>
          <p:nvPr/>
        </p:nvGrpSpPr>
        <p:grpSpPr>
          <a:xfrm>
            <a:off x="7319883" y="5867941"/>
            <a:ext cx="3413779" cy="651307"/>
            <a:chOff x="1763537" y="1916894"/>
            <a:chExt cx="3413779" cy="6513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A9E8E9-7D38-604E-A11B-388E8239CEFE}"/>
                </a:ext>
              </a:extLst>
            </p:cNvPr>
            <p:cNvSpPr txBox="1"/>
            <p:nvPr/>
          </p:nvSpPr>
          <p:spPr>
            <a:xfrm>
              <a:off x="2079993" y="2198869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2C071F09-EBEB-544A-AA29-154F411C9E89}"/>
                </a:ext>
              </a:extLst>
            </p:cNvPr>
            <p:cNvSpPr/>
            <p:nvPr/>
          </p:nvSpPr>
          <p:spPr>
            <a:xfrm rot="5400000">
              <a:off x="3029112" y="651319"/>
              <a:ext cx="281974" cy="2813123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23DC7D9-D9D5-994B-8F6C-8948FCB0FF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B28AEE-07E9-4DB3-D99A-327BEB8D1288}"/>
              </a:ext>
            </a:extLst>
          </p:cNvPr>
          <p:cNvGrpSpPr/>
          <p:nvPr/>
        </p:nvGrpSpPr>
        <p:grpSpPr>
          <a:xfrm>
            <a:off x="7304235" y="1662746"/>
            <a:ext cx="3742224" cy="312089"/>
            <a:chOff x="7586388" y="4813570"/>
            <a:chExt cx="3742224" cy="31208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84EB0CD-D607-0FA1-FDE0-4C7D5DCD65F0}"/>
                </a:ext>
              </a:extLst>
            </p:cNvPr>
            <p:cNvSpPr/>
            <p:nvPr/>
          </p:nvSpPr>
          <p:spPr>
            <a:xfrm>
              <a:off x="7586388" y="4813572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56D7918-E9F5-885C-E63B-DA15B59AB7F5}"/>
                </a:ext>
              </a:extLst>
            </p:cNvPr>
            <p:cNvSpPr/>
            <p:nvPr/>
          </p:nvSpPr>
          <p:spPr>
            <a:xfrm>
              <a:off x="8521944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0x0b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F243C1C-B489-1C2D-374D-921D9B93BC28}"/>
                </a:ext>
              </a:extLst>
            </p:cNvPr>
            <p:cNvSpPr/>
            <p:nvPr/>
          </p:nvSpPr>
          <p:spPr>
            <a:xfrm>
              <a:off x="9457500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0x0c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A242677-67ED-95EE-0BBA-B8BAAC7A8565}"/>
                </a:ext>
              </a:extLst>
            </p:cNvPr>
            <p:cNvSpPr/>
            <p:nvPr/>
          </p:nvSpPr>
          <p:spPr>
            <a:xfrm>
              <a:off x="10393056" y="4813570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0x0d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DE21371-64DD-43A7-AB45-129C84E5B1FA}"/>
              </a:ext>
            </a:extLst>
          </p:cNvPr>
          <p:cNvGrpSpPr/>
          <p:nvPr/>
        </p:nvGrpSpPr>
        <p:grpSpPr>
          <a:xfrm>
            <a:off x="652638" y="1253771"/>
            <a:ext cx="5151663" cy="4395591"/>
            <a:chOff x="6886560" y="1378372"/>
            <a:chExt cx="5151663" cy="439559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B766E2-F56A-9741-A383-18179B0A6B50}"/>
                </a:ext>
              </a:extLst>
            </p:cNvPr>
            <p:cNvSpPr/>
            <p:nvPr/>
          </p:nvSpPr>
          <p:spPr>
            <a:xfrm>
              <a:off x="6886560" y="1378372"/>
              <a:ext cx="5151663" cy="4395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9137883" y="4888416"/>
              <a:ext cx="1572207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0</a:t>
              </a:r>
              <a:r>
                <a:rPr lang="en-US" sz="2000" dirty="0">
                  <a:solidFill>
                    <a:schemeClr val="accent6"/>
                  </a:solidFill>
                </a:rPr>
                <a:t>110 0001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9137883" y="4426752"/>
              <a:ext cx="1572207" cy="461664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0</a:t>
              </a:r>
              <a:r>
                <a:rPr lang="en-US" sz="2000" dirty="0">
                  <a:solidFill>
                    <a:schemeClr val="accent6"/>
                  </a:solidFill>
                </a:rPr>
                <a:t>110 0011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9137883" y="3965088"/>
              <a:ext cx="1572207" cy="461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9144338" y="3497134"/>
              <a:ext cx="1572207" cy="46166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A897CB7-6820-2A40-99B8-D9C63FD6AF73}"/>
                </a:ext>
              </a:extLst>
            </p:cNvPr>
            <p:cNvSpPr/>
            <p:nvPr/>
          </p:nvSpPr>
          <p:spPr>
            <a:xfrm>
              <a:off x="6980527" y="281416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0DACDB-82DB-3B4E-8982-AF0223B3AB61}"/>
                </a:ext>
              </a:extLst>
            </p:cNvPr>
            <p:cNvSpPr/>
            <p:nvPr/>
          </p:nvSpPr>
          <p:spPr>
            <a:xfrm>
              <a:off x="7916083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37ACC45-18AC-2049-9016-4C2B07D22A72}"/>
                </a:ext>
              </a:extLst>
            </p:cNvPr>
            <p:cNvSpPr/>
            <p:nvPr/>
          </p:nvSpPr>
          <p:spPr>
            <a:xfrm>
              <a:off x="8851639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9681F4-D768-9E44-AF50-55EB1748B483}"/>
                </a:ext>
              </a:extLst>
            </p:cNvPr>
            <p:cNvSpPr/>
            <p:nvPr/>
          </p:nvSpPr>
          <p:spPr>
            <a:xfrm>
              <a:off x="9787195" y="281416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1C8E91-A5EB-F640-B1A8-95548EC09BCA}"/>
                </a:ext>
              </a:extLst>
            </p:cNvPr>
            <p:cNvSpPr txBox="1"/>
            <p:nvPr/>
          </p:nvSpPr>
          <p:spPr>
            <a:xfrm>
              <a:off x="7040994" y="244483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745669" y="498869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718801" y="458363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718801" y="4119070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740660" y="3642251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119068-BB98-7645-AD41-D8C4D353423B}"/>
                </a:ext>
              </a:extLst>
            </p:cNvPr>
            <p:cNvSpPr txBox="1"/>
            <p:nvPr/>
          </p:nvSpPr>
          <p:spPr>
            <a:xfrm>
              <a:off x="9617619" y="2075502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4C278A6-500D-644F-962D-A33E19BC4A6D}"/>
                </a:ext>
              </a:extLst>
            </p:cNvPr>
            <p:cNvSpPr/>
            <p:nvPr/>
          </p:nvSpPr>
          <p:spPr>
            <a:xfrm rot="5400000">
              <a:off x="10035116" y="2144322"/>
              <a:ext cx="455272" cy="93692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89D5B6-C772-4E40-998E-0705A8AD62C1}"/>
                </a:ext>
              </a:extLst>
            </p:cNvPr>
            <p:cNvSpPr txBox="1"/>
            <p:nvPr/>
          </p:nvSpPr>
          <p:spPr>
            <a:xfrm>
              <a:off x="7680643" y="5327200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A32920-E0A8-CF47-B204-C7D1AC9A4175}"/>
                </a:ext>
              </a:extLst>
            </p:cNvPr>
            <p:cNvSpPr txBox="1"/>
            <p:nvPr/>
          </p:nvSpPr>
          <p:spPr>
            <a:xfrm>
              <a:off x="7740660" y="1435992"/>
              <a:ext cx="330616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.align 2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 aligned</a:t>
              </a: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176C1F76-99B2-5C71-CBE0-729396194E0E}"/>
                </a:ext>
              </a:extLst>
            </p:cNvPr>
            <p:cNvSpPr/>
            <p:nvPr/>
          </p:nvSpPr>
          <p:spPr>
            <a:xfrm rot="16200000" flipH="1" flipV="1">
              <a:off x="10132129" y="3602197"/>
              <a:ext cx="2387818" cy="1123848"/>
            </a:xfrm>
            <a:prstGeom prst="uturnArrow">
              <a:avLst>
                <a:gd name="adj1" fmla="val 3929"/>
                <a:gd name="adj2" fmla="val 107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08CFFA3C-DA92-6B1C-B804-C24DD2F0D89A}"/>
                </a:ext>
              </a:extLst>
            </p:cNvPr>
            <p:cNvSpPr/>
            <p:nvPr/>
          </p:nvSpPr>
          <p:spPr>
            <a:xfrm>
              <a:off x="10568823" y="1825056"/>
              <a:ext cx="141267" cy="308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460365-F5A6-3BC6-2E75-0520B1E8AEB9}"/>
              </a:ext>
            </a:extLst>
          </p:cNvPr>
          <p:cNvGrpSpPr/>
          <p:nvPr/>
        </p:nvGrpSpPr>
        <p:grpSpPr>
          <a:xfrm>
            <a:off x="7319883" y="1662744"/>
            <a:ext cx="3742224" cy="312089"/>
            <a:chOff x="1529555" y="4390350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529555" y="4390352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465111" y="4390351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400667" y="4390351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0110 0011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336223" y="439035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0110 0001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8BD283-64AE-AD18-8981-50055BEC7D48}"/>
              </a:ext>
            </a:extLst>
          </p:cNvPr>
          <p:cNvGrpSpPr/>
          <p:nvPr/>
        </p:nvGrpSpPr>
        <p:grpSpPr>
          <a:xfrm>
            <a:off x="6649916" y="2659821"/>
            <a:ext cx="4681824" cy="1846837"/>
            <a:chOff x="841638" y="2757831"/>
            <a:chExt cx="4681824" cy="184683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43821E-D01D-2647-ADA8-45664A18C90D}"/>
                </a:ext>
              </a:extLst>
            </p:cNvPr>
            <p:cNvSpPr/>
            <p:nvPr/>
          </p:nvSpPr>
          <p:spPr>
            <a:xfrm>
              <a:off x="841638" y="2790596"/>
              <a:ext cx="4681824" cy="18140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1680BE-D3CE-2B49-9E8B-B27259443C29}"/>
                </a:ext>
              </a:extLst>
            </p:cNvPr>
            <p:cNvSpPr/>
            <p:nvPr/>
          </p:nvSpPr>
          <p:spPr>
            <a:xfrm>
              <a:off x="1557114" y="377779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E1268E-1D89-504C-93BA-B8A6C1373E4A}"/>
                </a:ext>
              </a:extLst>
            </p:cNvPr>
            <p:cNvSpPr/>
            <p:nvPr/>
          </p:nvSpPr>
          <p:spPr>
            <a:xfrm>
              <a:off x="2492670" y="377779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5142885" y="40898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475271" y="408988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955819" y="370300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1820843" y="2757831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Load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1739103" y="3114503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ldrsh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[r0]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22DE5FD-66DF-B593-CB0A-2E2AF9C25A1A}"/>
                </a:ext>
              </a:extLst>
            </p:cNvPr>
            <p:cNvSpPr/>
            <p:nvPr/>
          </p:nvSpPr>
          <p:spPr>
            <a:xfrm>
              <a:off x="3428225" y="377779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8D9A6B2-BBC9-9F73-A827-A749AFA35D32}"/>
                </a:ext>
              </a:extLst>
            </p:cNvPr>
            <p:cNvSpPr/>
            <p:nvPr/>
          </p:nvSpPr>
          <p:spPr>
            <a:xfrm>
              <a:off x="4367246" y="377779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EA6875-517D-8DB3-21AA-7AFA6B393AD0}"/>
              </a:ext>
            </a:extLst>
          </p:cNvPr>
          <p:cNvGrpSpPr/>
          <p:nvPr/>
        </p:nvGrpSpPr>
        <p:grpSpPr>
          <a:xfrm>
            <a:off x="9249990" y="3680742"/>
            <a:ext cx="1871112" cy="312088"/>
            <a:chOff x="6589651" y="6203536"/>
            <a:chExt cx="1871112" cy="31208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0BE8D4A-36B6-F846-9925-57AD8549EE42}"/>
                </a:ext>
              </a:extLst>
            </p:cNvPr>
            <p:cNvSpPr/>
            <p:nvPr/>
          </p:nvSpPr>
          <p:spPr>
            <a:xfrm>
              <a:off x="6589651" y="6203537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110 0011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F64F52-A291-104A-9241-DC8705735729}"/>
                </a:ext>
              </a:extLst>
            </p:cNvPr>
            <p:cNvSpPr/>
            <p:nvPr/>
          </p:nvSpPr>
          <p:spPr>
            <a:xfrm>
              <a:off x="7525207" y="6203536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0110 0001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31CB574-A7EB-6B66-DA71-9276587C5F40}"/>
              </a:ext>
            </a:extLst>
          </p:cNvPr>
          <p:cNvGrpSpPr/>
          <p:nvPr/>
        </p:nvGrpSpPr>
        <p:grpSpPr>
          <a:xfrm>
            <a:off x="7376562" y="4001657"/>
            <a:ext cx="3396552" cy="567247"/>
            <a:chOff x="1583488" y="4082315"/>
            <a:chExt cx="3396552" cy="5672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D3B7C8-7126-ECD9-C90A-8C9BD210CF20}"/>
                </a:ext>
              </a:extLst>
            </p:cNvPr>
            <p:cNvSpPr txBox="1"/>
            <p:nvPr/>
          </p:nvSpPr>
          <p:spPr>
            <a:xfrm>
              <a:off x="1882717" y="4280230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19B9425E-988C-8456-7F29-999E39AB8CA1}"/>
                </a:ext>
              </a:extLst>
            </p:cNvPr>
            <p:cNvSpPr/>
            <p:nvPr/>
          </p:nvSpPr>
          <p:spPr>
            <a:xfrm rot="5400000">
              <a:off x="2381362" y="3284441"/>
              <a:ext cx="248989" cy="184473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17B904D-E1F0-401A-0FB8-79415DDA9DE1}"/>
              </a:ext>
            </a:extLst>
          </p:cNvPr>
          <p:cNvSpPr/>
          <p:nvPr/>
        </p:nvSpPr>
        <p:spPr>
          <a:xfrm>
            <a:off x="10125162" y="5580150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110 0001</a:t>
            </a:r>
          </a:p>
        </p:txBody>
      </p:sp>
    </p:spTree>
    <p:extLst>
      <p:ext uri="{BB962C8B-B14F-4D97-AF65-F5344CB8AC3E}">
        <p14:creationId xmlns:p14="http://schemas.microsoft.com/office/powerpoint/2010/main" val="353209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8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 8-bit, 16-bit, 32-bit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5EA41C0-9414-0547-9E94-289BE0ACBA08}"/>
              </a:ext>
            </a:extLst>
          </p:cNvPr>
          <p:cNvSpPr txBox="1">
            <a:spLocks/>
          </p:cNvSpPr>
          <p:nvPr/>
        </p:nvSpPr>
        <p:spPr>
          <a:xfrm>
            <a:off x="73572" y="1477278"/>
            <a:ext cx="3897649" cy="34301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8E622E-2BB9-7343-B7CB-331C28391EE6}"/>
              </a:ext>
            </a:extLst>
          </p:cNvPr>
          <p:cNvSpPr/>
          <p:nvPr/>
        </p:nvSpPr>
        <p:spPr>
          <a:xfrm>
            <a:off x="73572" y="4907432"/>
            <a:ext cx="3897649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strb</a:t>
            </a:r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9A8313-BE8E-FE47-8F1F-4222B7713920}"/>
              </a:ext>
            </a:extLst>
          </p:cNvPr>
          <p:cNvGrpSpPr/>
          <p:nvPr/>
        </p:nvGrpSpPr>
        <p:grpSpPr>
          <a:xfrm>
            <a:off x="187521" y="4127125"/>
            <a:ext cx="3742224" cy="312089"/>
            <a:chOff x="1109197" y="2250436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F6DF1F3-4596-DA4C-9B60-377949E959C2}"/>
                </a:ext>
              </a:extLst>
            </p:cNvPr>
            <p:cNvSpPr/>
            <p:nvPr/>
          </p:nvSpPr>
          <p:spPr>
            <a:xfrm>
              <a:off x="1109197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B3DF868-D21C-114B-AFCC-2B86BDC1E8BC}"/>
                </a:ext>
              </a:extLst>
            </p:cNvPr>
            <p:cNvSpPr/>
            <p:nvPr/>
          </p:nvSpPr>
          <p:spPr>
            <a:xfrm>
              <a:off x="2044753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C069240-58A5-ED46-820F-9288C98E499D}"/>
                </a:ext>
              </a:extLst>
            </p:cNvPr>
            <p:cNvSpPr/>
            <p:nvPr/>
          </p:nvSpPr>
          <p:spPr>
            <a:xfrm>
              <a:off x="2980309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7DA576-76FA-3545-8359-D68BE65858AD}"/>
                </a:ext>
              </a:extLst>
            </p:cNvPr>
            <p:cNvSpPr/>
            <p:nvPr/>
          </p:nvSpPr>
          <p:spPr>
            <a:xfrm>
              <a:off x="3915865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6167E81-6B89-A44E-983E-9037FE80DC3D}"/>
              </a:ext>
            </a:extLst>
          </p:cNvPr>
          <p:cNvSpPr txBox="1"/>
          <p:nvPr/>
        </p:nvSpPr>
        <p:spPr>
          <a:xfrm>
            <a:off x="2964029" y="20178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117D25-9F24-D644-99F6-42DB7D00BAFA}"/>
              </a:ext>
            </a:extLst>
          </p:cNvPr>
          <p:cNvSpPr txBox="1"/>
          <p:nvPr/>
        </p:nvSpPr>
        <p:spPr>
          <a:xfrm>
            <a:off x="254556" y="375779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793C5A-277B-0A48-A515-A031337CFBBB}"/>
              </a:ext>
            </a:extLst>
          </p:cNvPr>
          <p:cNvGrpSpPr/>
          <p:nvPr/>
        </p:nvGrpSpPr>
        <p:grpSpPr>
          <a:xfrm>
            <a:off x="198216" y="2378070"/>
            <a:ext cx="3742224" cy="312089"/>
            <a:chOff x="1109197" y="2250436"/>
            <a:chExt cx="3742224" cy="31208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13769B4-0C51-784B-9BB3-61DCD7CCC99D}"/>
                </a:ext>
              </a:extLst>
            </p:cNvPr>
            <p:cNvSpPr/>
            <p:nvPr/>
          </p:nvSpPr>
          <p:spPr>
            <a:xfrm>
              <a:off x="1109197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0x??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328429-640F-A047-B086-1D3639CE63CE}"/>
                </a:ext>
              </a:extLst>
            </p:cNvPr>
            <p:cNvSpPr/>
            <p:nvPr/>
          </p:nvSpPr>
          <p:spPr>
            <a:xfrm>
              <a:off x="2044753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0x??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591927D-9157-2841-B9DD-183586290411}"/>
                </a:ext>
              </a:extLst>
            </p:cNvPr>
            <p:cNvSpPr/>
            <p:nvPr/>
          </p:nvSpPr>
          <p:spPr>
            <a:xfrm>
              <a:off x="2980309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0x??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7E1361F-8F31-274C-B4DE-5D7F3386DCB4}"/>
                </a:ext>
              </a:extLst>
            </p:cNvPr>
            <p:cNvSpPr/>
            <p:nvPr/>
          </p:nvSpPr>
          <p:spPr>
            <a:xfrm>
              <a:off x="3915865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0xe1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41F5F-23FB-9240-836E-5839B754E672}"/>
              </a:ext>
            </a:extLst>
          </p:cNvPr>
          <p:cNvCxnSpPr>
            <a:cxnSpLocks/>
            <a:stCxn id="32" idx="0"/>
            <a:endCxn id="55" idx="2"/>
          </p:cNvCxnSpPr>
          <p:nvPr/>
        </p:nvCxnSpPr>
        <p:spPr>
          <a:xfrm flipV="1">
            <a:off x="3461967" y="2690157"/>
            <a:ext cx="10695" cy="143696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Left Brace 72">
            <a:extLst>
              <a:ext uri="{FF2B5EF4-FFF2-40B4-BE49-F238E27FC236}">
                <a16:creationId xmlns:a16="http://schemas.microsoft.com/office/drawing/2014/main" id="{2473F3BA-54CA-7640-9EC7-0EA424B168B1}"/>
              </a:ext>
            </a:extLst>
          </p:cNvPr>
          <p:cNvSpPr/>
          <p:nvPr/>
        </p:nvSpPr>
        <p:spPr>
          <a:xfrm rot="16200000">
            <a:off x="1428276" y="1479163"/>
            <a:ext cx="362024" cy="280666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07158E5-347B-AA4A-8407-9653D81E281D}"/>
              </a:ext>
            </a:extLst>
          </p:cNvPr>
          <p:cNvSpPr txBox="1"/>
          <p:nvPr/>
        </p:nvSpPr>
        <p:spPr>
          <a:xfrm>
            <a:off x="814024" y="3057636"/>
            <a:ext cx="1544012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Not Changed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AAB4E4-CE47-CA4A-934A-4E87074D8203}"/>
              </a:ext>
            </a:extLst>
          </p:cNvPr>
          <p:cNvGrpSpPr/>
          <p:nvPr/>
        </p:nvGrpSpPr>
        <p:grpSpPr>
          <a:xfrm>
            <a:off x="4023111" y="1477278"/>
            <a:ext cx="3908684" cy="4420754"/>
            <a:chOff x="6680164" y="888456"/>
            <a:chExt cx="3908684" cy="4420754"/>
          </a:xfrm>
        </p:grpSpPr>
        <p:sp>
          <p:nvSpPr>
            <p:cNvPr id="57" name="Content Placeholder 6">
              <a:extLst>
                <a:ext uri="{FF2B5EF4-FFF2-40B4-BE49-F238E27FC236}">
                  <a16:creationId xmlns:a16="http://schemas.microsoft.com/office/drawing/2014/main" id="{B5481060-1AC0-AD49-864E-C9CDABC44AAA}"/>
                </a:ext>
              </a:extLst>
            </p:cNvPr>
            <p:cNvSpPr txBox="1">
              <a:spLocks/>
            </p:cNvSpPr>
            <p:nvPr/>
          </p:nvSpPr>
          <p:spPr>
            <a:xfrm>
              <a:off x="6705105" y="888456"/>
              <a:ext cx="3882782" cy="34301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/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4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0F6FFC2-7557-6140-B74B-8A8C3BEBD0C8}"/>
                </a:ext>
              </a:extLst>
            </p:cNvPr>
            <p:cNvSpPr/>
            <p:nvPr/>
          </p:nvSpPr>
          <p:spPr>
            <a:xfrm>
              <a:off x="6680164" y="4318610"/>
              <a:ext cx="3907723" cy="990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chemeClr val="tx2"/>
                  </a:solidFill>
                </a:rPr>
                <a:t>strh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F3CF09C-A6BB-8C44-A749-007AFB993C1E}"/>
                </a:ext>
              </a:extLst>
            </p:cNvPr>
            <p:cNvGrpSpPr/>
            <p:nvPr/>
          </p:nvGrpSpPr>
          <p:grpSpPr>
            <a:xfrm>
              <a:off x="6781561" y="3545923"/>
              <a:ext cx="3742224" cy="312089"/>
              <a:chOff x="1085950" y="2250436"/>
              <a:chExt cx="3742224" cy="312089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72E4F61-6F5B-CA45-B7B6-48080CF1376C}"/>
                  </a:ext>
                </a:extLst>
              </p:cNvPr>
              <p:cNvSpPr/>
              <p:nvPr/>
            </p:nvSpPr>
            <p:spPr>
              <a:xfrm>
                <a:off x="1085950" y="2250438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0x00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5B1FF6A-B500-7745-82D6-ACD82821E3FC}"/>
                  </a:ext>
                </a:extLst>
              </p:cNvPr>
              <p:cNvSpPr/>
              <p:nvPr/>
            </p:nvSpPr>
            <p:spPr>
              <a:xfrm>
                <a:off x="2021506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FFF2F79-DF75-9A4E-915B-6020FEC58D68}"/>
                  </a:ext>
                </a:extLst>
              </p:cNvPr>
              <p:cNvSpPr/>
              <p:nvPr/>
            </p:nvSpPr>
            <p:spPr>
              <a:xfrm>
                <a:off x="2957062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0xe2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74DBC89-0E6D-9C4E-B60B-1CB5927E6A45}"/>
                  </a:ext>
                </a:extLst>
              </p:cNvPr>
              <p:cNvSpPr/>
              <p:nvPr/>
            </p:nvSpPr>
            <p:spPr>
              <a:xfrm>
                <a:off x="3892618" y="2250436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0xe1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5A24849-7C2D-C342-8D64-5A767763195F}"/>
                </a:ext>
              </a:extLst>
            </p:cNvPr>
            <p:cNvSpPr txBox="1"/>
            <p:nvPr/>
          </p:nvSpPr>
          <p:spPr>
            <a:xfrm>
              <a:off x="9570621" y="1429043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4BC0BA7-B9AB-C840-B447-512EB1A57186}"/>
                </a:ext>
              </a:extLst>
            </p:cNvPr>
            <p:cNvSpPr txBox="1"/>
            <p:nvPr/>
          </p:nvSpPr>
          <p:spPr>
            <a:xfrm>
              <a:off x="6799848" y="3224025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r0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E3F4654-9D2C-134F-9F35-A82AB0D70ED0}"/>
                </a:ext>
              </a:extLst>
            </p:cNvPr>
            <p:cNvGrpSpPr/>
            <p:nvPr/>
          </p:nvGrpSpPr>
          <p:grpSpPr>
            <a:xfrm>
              <a:off x="6804808" y="1789248"/>
              <a:ext cx="3742224" cy="312089"/>
              <a:chOff x="1109197" y="2250436"/>
              <a:chExt cx="3742224" cy="312089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95C3D58-23F5-B748-9293-0EE9325C6CB2}"/>
                  </a:ext>
                </a:extLst>
              </p:cNvPr>
              <p:cNvSpPr/>
              <p:nvPr/>
            </p:nvSpPr>
            <p:spPr>
              <a:xfrm>
                <a:off x="1109197" y="2250438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0x??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B0DA154-8A80-DC4D-AA9D-89E6EBC24A3F}"/>
                  </a:ext>
                </a:extLst>
              </p:cNvPr>
              <p:cNvSpPr/>
              <p:nvPr/>
            </p:nvSpPr>
            <p:spPr>
              <a:xfrm>
                <a:off x="2044753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0x??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B73615C-C4BF-114A-86BE-A7A920BE951C}"/>
                  </a:ext>
                </a:extLst>
              </p:cNvPr>
              <p:cNvSpPr/>
              <p:nvPr/>
            </p:nvSpPr>
            <p:spPr>
              <a:xfrm>
                <a:off x="2980309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C7F2179-CCC7-EF46-8A20-0F8C4900B3D5}"/>
                  </a:ext>
                </a:extLst>
              </p:cNvPr>
              <p:cNvSpPr/>
              <p:nvPr/>
            </p:nvSpPr>
            <p:spPr>
              <a:xfrm>
                <a:off x="3915865" y="2250436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0xe1</a:t>
                </a: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BD7D02F-04F4-0344-9872-6220858ECBB8}"/>
                </a:ext>
              </a:extLst>
            </p:cNvPr>
            <p:cNvCxnSpPr>
              <a:cxnSpLocks/>
              <a:stCxn id="63" idx="0"/>
            </p:cNvCxnSpPr>
            <p:nvPr/>
          </p:nvCxnSpPr>
          <p:spPr>
            <a:xfrm flipH="1" flipV="1">
              <a:off x="10047645" y="2108958"/>
              <a:ext cx="8362" cy="1436965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669F07A-295F-B549-B02A-1C6AC6E7E7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60425" y="2108958"/>
              <a:ext cx="1" cy="142934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Left Brace 74">
              <a:extLst>
                <a:ext uri="{FF2B5EF4-FFF2-40B4-BE49-F238E27FC236}">
                  <a16:creationId xmlns:a16="http://schemas.microsoft.com/office/drawing/2014/main" id="{8E6809F3-F542-CC4E-B6AE-AFBA1E0A0938}"/>
                </a:ext>
              </a:extLst>
            </p:cNvPr>
            <p:cNvSpPr/>
            <p:nvPr/>
          </p:nvSpPr>
          <p:spPr>
            <a:xfrm rot="16200000">
              <a:off x="7555423" y="1350720"/>
              <a:ext cx="369881" cy="1871112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DF1027C-A297-6447-A3B9-FA8D406E45CB}"/>
                </a:ext>
              </a:extLst>
            </p:cNvPr>
            <p:cNvSpPr txBox="1"/>
            <p:nvPr/>
          </p:nvSpPr>
          <p:spPr>
            <a:xfrm>
              <a:off x="7031557" y="2468849"/>
              <a:ext cx="1544012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Not Changed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8B1D63-0F5F-ABF0-934A-6FEAA8C3F4F6}"/>
              </a:ext>
            </a:extLst>
          </p:cNvPr>
          <p:cNvGrpSpPr/>
          <p:nvPr/>
        </p:nvGrpSpPr>
        <p:grpSpPr>
          <a:xfrm>
            <a:off x="8007290" y="1477278"/>
            <a:ext cx="4056787" cy="4442901"/>
            <a:chOff x="8007290" y="835293"/>
            <a:chExt cx="4056787" cy="444290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DD7180E-6031-4C29-5DBC-4FF3661C3A7C}"/>
                </a:ext>
              </a:extLst>
            </p:cNvPr>
            <p:cNvGrpSpPr/>
            <p:nvPr/>
          </p:nvGrpSpPr>
          <p:grpSpPr>
            <a:xfrm>
              <a:off x="8007290" y="835293"/>
              <a:ext cx="4056787" cy="4442901"/>
              <a:chOff x="6680164" y="866309"/>
              <a:chExt cx="4056787" cy="4442901"/>
            </a:xfrm>
          </p:grpSpPr>
          <p:sp>
            <p:nvSpPr>
              <p:cNvPr id="41" name="Content Placeholder 6">
                <a:extLst>
                  <a:ext uri="{FF2B5EF4-FFF2-40B4-BE49-F238E27FC236}">
                    <a16:creationId xmlns:a16="http://schemas.microsoft.com/office/drawing/2014/main" id="{C2FEFF1B-5580-2C8E-FED9-96B6F119D2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5105" y="866309"/>
                <a:ext cx="4031846" cy="345230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1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9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sz="1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B80F280-8F39-795F-F87B-A0CAA1A1FF32}"/>
                  </a:ext>
                </a:extLst>
              </p:cNvPr>
              <p:cNvSpPr/>
              <p:nvPr/>
            </p:nvSpPr>
            <p:spPr>
              <a:xfrm>
                <a:off x="6680164" y="4318610"/>
                <a:ext cx="4056787" cy="9906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2"/>
                    </a:solidFill>
                  </a:rPr>
                  <a:t>str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F6579A6-0795-85C3-6D52-668C50E37353}"/>
                  </a:ext>
                </a:extLst>
              </p:cNvPr>
              <p:cNvGrpSpPr/>
              <p:nvPr/>
            </p:nvGrpSpPr>
            <p:grpSpPr>
              <a:xfrm>
                <a:off x="6781561" y="3545923"/>
                <a:ext cx="3742224" cy="312089"/>
                <a:chOff x="1085950" y="2250436"/>
                <a:chExt cx="3742224" cy="312089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6B3BD69-6F50-A63A-4A88-1DCDE3A95204}"/>
                    </a:ext>
                  </a:extLst>
                </p:cNvPr>
                <p:cNvSpPr/>
                <p:nvPr/>
              </p:nvSpPr>
              <p:spPr>
                <a:xfrm>
                  <a:off x="1085950" y="2250438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0x04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A715C6C4-5A67-128E-7100-79839E715D32}"/>
                    </a:ext>
                  </a:extLst>
                </p:cNvPr>
                <p:cNvSpPr/>
                <p:nvPr/>
              </p:nvSpPr>
              <p:spPr>
                <a:xfrm>
                  <a:off x="2021506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0x03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711D818F-9F5B-FC91-E1DB-889E5ADE3C4A}"/>
                    </a:ext>
                  </a:extLst>
                </p:cNvPr>
                <p:cNvSpPr/>
                <p:nvPr/>
              </p:nvSpPr>
              <p:spPr>
                <a:xfrm>
                  <a:off x="2957062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0xe2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512346A-D7A4-6313-893E-D5787413F4E4}"/>
                    </a:ext>
                  </a:extLst>
                </p:cNvPr>
                <p:cNvSpPr/>
                <p:nvPr/>
              </p:nvSpPr>
              <p:spPr>
                <a:xfrm>
                  <a:off x="3892618" y="2250436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0xe1</a:t>
                  </a: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4A309EF-B51E-6E91-5D5F-1F2590D0BA3E}"/>
                  </a:ext>
                </a:extLst>
              </p:cNvPr>
              <p:cNvSpPr txBox="1"/>
              <p:nvPr/>
            </p:nvSpPr>
            <p:spPr>
              <a:xfrm>
                <a:off x="9570621" y="1429043"/>
                <a:ext cx="10182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memory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80AC96-1050-C545-D2FA-9A3272DD88A6}"/>
                  </a:ext>
                </a:extLst>
              </p:cNvPr>
              <p:cNvSpPr txBox="1"/>
              <p:nvPr/>
            </p:nvSpPr>
            <p:spPr>
              <a:xfrm>
                <a:off x="6799848" y="3224025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r0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C181292-0D35-16E5-8608-DB7B3B86CB26}"/>
                  </a:ext>
                </a:extLst>
              </p:cNvPr>
              <p:cNvGrpSpPr/>
              <p:nvPr/>
            </p:nvGrpSpPr>
            <p:grpSpPr>
              <a:xfrm>
                <a:off x="6804808" y="1789248"/>
                <a:ext cx="3742224" cy="312089"/>
                <a:chOff x="1109197" y="2250436"/>
                <a:chExt cx="3742224" cy="312089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A3BF13F3-73C0-3B4C-545D-6D494AA7D6C1}"/>
                    </a:ext>
                  </a:extLst>
                </p:cNvPr>
                <p:cNvSpPr/>
                <p:nvPr/>
              </p:nvSpPr>
              <p:spPr>
                <a:xfrm>
                  <a:off x="1109197" y="2250438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0x04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E1285D42-C5D1-6AF0-C134-316B626F1FF3}"/>
                    </a:ext>
                  </a:extLst>
                </p:cNvPr>
                <p:cNvSpPr/>
                <p:nvPr/>
              </p:nvSpPr>
              <p:spPr>
                <a:xfrm>
                  <a:off x="2044753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0x03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1A95C65F-D313-0E69-298B-6129E04FECA6}"/>
                    </a:ext>
                  </a:extLst>
                </p:cNvPr>
                <p:cNvSpPr/>
                <p:nvPr/>
              </p:nvSpPr>
              <p:spPr>
                <a:xfrm>
                  <a:off x="2980309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0xe2</a:t>
                  </a: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9B4EA-5BFA-BE52-C294-7C36571BD944}"/>
                    </a:ext>
                  </a:extLst>
                </p:cNvPr>
                <p:cNvSpPr/>
                <p:nvPr/>
              </p:nvSpPr>
              <p:spPr>
                <a:xfrm>
                  <a:off x="3915865" y="2250436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0xe1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2AF91C22-7573-0CB0-1D69-11D239917D7A}"/>
                  </a:ext>
                </a:extLst>
              </p:cNvPr>
              <p:cNvCxnSpPr>
                <a:cxnSpLocks/>
                <a:stCxn id="83" idx="0"/>
              </p:cNvCxnSpPr>
              <p:nvPr/>
            </p:nvCxnSpPr>
            <p:spPr>
              <a:xfrm flipH="1" flipV="1">
                <a:off x="10047645" y="2108958"/>
                <a:ext cx="8362" cy="1436965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3A14BF1-5298-B181-96E3-81DD2C4E6C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60425" y="2108958"/>
                <a:ext cx="1" cy="142934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A6080F0-E19E-A621-948F-305E9D4D1A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09628" y="2039283"/>
              <a:ext cx="1" cy="142934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458D6C4-33F1-26F3-7A60-97EA8A774E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8219" y="2039283"/>
              <a:ext cx="1" cy="142934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52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65D3E285-C8BE-D449-A79B-D53DFFFCBDB7}"/>
              </a:ext>
            </a:extLst>
          </p:cNvPr>
          <p:cNvSpPr/>
          <p:nvPr/>
        </p:nvSpPr>
        <p:spPr>
          <a:xfrm>
            <a:off x="786499" y="930021"/>
            <a:ext cx="10806511" cy="17090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715294"/>
          </a:xfrm>
        </p:spPr>
        <p:txBody>
          <a:bodyPr/>
          <a:lstStyle/>
          <a:p>
            <a:r>
              <a:rPr lang="en-US" dirty="0"/>
              <a:t>Store a Byte, Half-word, Word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A897CB7-6820-2A40-99B8-D9C63FD6AF73}"/>
              </a:ext>
            </a:extLst>
          </p:cNvPr>
          <p:cNvSpPr/>
          <p:nvPr/>
        </p:nvSpPr>
        <p:spPr>
          <a:xfrm>
            <a:off x="7058335" y="536246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0x20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0DACDB-82DB-3B4E-8982-AF0223B3AB61}"/>
              </a:ext>
            </a:extLst>
          </p:cNvPr>
          <p:cNvSpPr/>
          <p:nvPr/>
        </p:nvSpPr>
        <p:spPr>
          <a:xfrm>
            <a:off x="7993891" y="536245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37ACC45-18AC-2049-9016-4C2B07D22A72}"/>
              </a:ext>
            </a:extLst>
          </p:cNvPr>
          <p:cNvSpPr/>
          <p:nvPr/>
        </p:nvSpPr>
        <p:spPr>
          <a:xfrm>
            <a:off x="8929447" y="536245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79681F4-D768-9E44-AF50-55EB1748B483}"/>
              </a:ext>
            </a:extLst>
          </p:cNvPr>
          <p:cNvSpPr/>
          <p:nvPr/>
        </p:nvSpPr>
        <p:spPr>
          <a:xfrm>
            <a:off x="9865003" y="536244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1C8E91-A5EB-F640-B1A8-95548EC09BCA}"/>
              </a:ext>
            </a:extLst>
          </p:cNvPr>
          <p:cNvSpPr txBox="1"/>
          <p:nvPr/>
        </p:nvSpPr>
        <p:spPr>
          <a:xfrm>
            <a:off x="7314680" y="145154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initial value in r0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C50DFB-1404-B343-8A71-F8B5F2F6F957}"/>
              </a:ext>
            </a:extLst>
          </p:cNvPr>
          <p:cNvSpPr txBox="1"/>
          <p:nvPr/>
        </p:nvSpPr>
        <p:spPr>
          <a:xfrm>
            <a:off x="4964732" y="22285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B1A7BE-CD04-5346-BDDB-9F14BD7C5AC1}"/>
              </a:ext>
            </a:extLst>
          </p:cNvPr>
          <p:cNvSpPr txBox="1"/>
          <p:nvPr/>
        </p:nvSpPr>
        <p:spPr>
          <a:xfrm>
            <a:off x="1297118" y="222854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6BD70D-F47B-2A49-B97D-06289261CFA1}"/>
              </a:ext>
            </a:extLst>
          </p:cNvPr>
          <p:cNvSpPr txBox="1"/>
          <p:nvPr/>
        </p:nvSpPr>
        <p:spPr>
          <a:xfrm>
            <a:off x="2596695" y="86417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F5D085-7CAA-6F4C-968C-C12E2E386EAF}"/>
              </a:ext>
            </a:extLst>
          </p:cNvPr>
          <p:cNvSpPr txBox="1"/>
          <p:nvPr/>
        </p:nvSpPr>
        <p:spPr>
          <a:xfrm>
            <a:off x="2305204" y="1179201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27BB2D-AA62-5F44-AFE1-580E3CF2472A}"/>
              </a:ext>
            </a:extLst>
          </p:cNvPr>
          <p:cNvSpPr txBox="1"/>
          <p:nvPr/>
        </p:nvSpPr>
        <p:spPr>
          <a:xfrm>
            <a:off x="786500" y="184455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DD3240B-42F4-BF4A-9159-0648C884846D}"/>
              </a:ext>
            </a:extLst>
          </p:cNvPr>
          <p:cNvSpPr/>
          <p:nvPr/>
        </p:nvSpPr>
        <p:spPr>
          <a:xfrm>
            <a:off x="1409186" y="1931365"/>
            <a:ext cx="935556" cy="312087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0x87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6AE0B45-8921-894E-83A1-AB2A760C8897}"/>
              </a:ext>
            </a:extLst>
          </p:cNvPr>
          <p:cNvSpPr/>
          <p:nvPr/>
        </p:nvSpPr>
        <p:spPr>
          <a:xfrm>
            <a:off x="2344742" y="1931364"/>
            <a:ext cx="935556" cy="3120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0x65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0B1D5F7-BA14-4D4F-BE7A-A3D3ECD0BF11}"/>
              </a:ext>
            </a:extLst>
          </p:cNvPr>
          <p:cNvSpPr/>
          <p:nvPr/>
        </p:nvSpPr>
        <p:spPr>
          <a:xfrm>
            <a:off x="3280298" y="1931364"/>
            <a:ext cx="935556" cy="312087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11229E5-CD07-2743-AEAF-20C286991D0B}"/>
              </a:ext>
            </a:extLst>
          </p:cNvPr>
          <p:cNvSpPr/>
          <p:nvPr/>
        </p:nvSpPr>
        <p:spPr>
          <a:xfrm>
            <a:off x="4215854" y="1931363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ABBBF29-83B2-B54E-86A7-216AD6E6CE0D}"/>
              </a:ext>
            </a:extLst>
          </p:cNvPr>
          <p:cNvSpPr/>
          <p:nvPr/>
        </p:nvSpPr>
        <p:spPr>
          <a:xfrm>
            <a:off x="8552746" y="1906610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85CA74-6867-BF49-AAAB-27B50ABDDFEF}"/>
              </a:ext>
            </a:extLst>
          </p:cNvPr>
          <p:cNvSpPr/>
          <p:nvPr/>
        </p:nvSpPr>
        <p:spPr>
          <a:xfrm>
            <a:off x="8552746" y="1596922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AA9350B-5531-F84A-B122-8DC9D5C390B3}"/>
              </a:ext>
            </a:extLst>
          </p:cNvPr>
          <p:cNvSpPr/>
          <p:nvPr/>
        </p:nvSpPr>
        <p:spPr>
          <a:xfrm>
            <a:off x="8552746" y="1284835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09A7FEF-C0F9-1248-B035-AFD2D0228607}"/>
              </a:ext>
            </a:extLst>
          </p:cNvPr>
          <p:cNvSpPr txBox="1"/>
          <p:nvPr/>
        </p:nvSpPr>
        <p:spPr>
          <a:xfrm>
            <a:off x="7134802" y="2262374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8FBFED6-0233-354B-8801-21275A49045A}"/>
              </a:ext>
            </a:extLst>
          </p:cNvPr>
          <p:cNvSpPr txBox="1"/>
          <p:nvPr/>
        </p:nvSpPr>
        <p:spPr>
          <a:xfrm>
            <a:off x="7122400" y="1965839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46EEB45-D9E7-3648-947D-9F55268E6BB2}"/>
              </a:ext>
            </a:extLst>
          </p:cNvPr>
          <p:cNvSpPr txBox="1"/>
          <p:nvPr/>
        </p:nvSpPr>
        <p:spPr>
          <a:xfrm>
            <a:off x="7134802" y="1615097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121F688-EE8F-B547-A4BF-BA3DB33FE0CA}"/>
              </a:ext>
            </a:extLst>
          </p:cNvPr>
          <p:cNvSpPr txBox="1"/>
          <p:nvPr/>
        </p:nvSpPr>
        <p:spPr>
          <a:xfrm>
            <a:off x="7134802" y="1251921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0x20000003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D4C4C6-A9A8-EA4E-942B-9FA314EF5276}"/>
              </a:ext>
            </a:extLst>
          </p:cNvPr>
          <p:cNvGrpSpPr/>
          <p:nvPr/>
        </p:nvGrpSpPr>
        <p:grpSpPr>
          <a:xfrm>
            <a:off x="9907915" y="1284835"/>
            <a:ext cx="1770376" cy="1200329"/>
            <a:chOff x="10257763" y="1421465"/>
            <a:chExt cx="1770376" cy="1200329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5493BAD-65A3-3C46-9D39-F9B0E2EB1653}"/>
                </a:ext>
              </a:extLst>
            </p:cNvPr>
            <p:cNvSpPr txBox="1"/>
            <p:nvPr/>
          </p:nvSpPr>
          <p:spPr>
            <a:xfrm>
              <a:off x="10528796" y="1421465"/>
              <a:ext cx="14993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other bytes NOT altered</a:t>
              </a:r>
            </a:p>
          </p:txBody>
        </p:sp>
        <p:sp>
          <p:nvSpPr>
            <p:cNvPr id="73" name="Right Brace 72">
              <a:extLst>
                <a:ext uri="{FF2B5EF4-FFF2-40B4-BE49-F238E27FC236}">
                  <a16:creationId xmlns:a16="http://schemas.microsoft.com/office/drawing/2014/main" id="{54E672DA-09E9-8942-AD40-716BA4FB1E6F}"/>
                </a:ext>
              </a:extLst>
            </p:cNvPr>
            <p:cNvSpPr/>
            <p:nvPr/>
          </p:nvSpPr>
          <p:spPr>
            <a:xfrm>
              <a:off x="10257763" y="1421466"/>
              <a:ext cx="336563" cy="933862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DAD52F-1C11-E443-BE20-99063CE723FA}"/>
              </a:ext>
            </a:extLst>
          </p:cNvPr>
          <p:cNvSpPr txBox="1"/>
          <p:nvPr/>
        </p:nvSpPr>
        <p:spPr>
          <a:xfrm>
            <a:off x="7110506" y="930569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 Address          Byte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D8AA103-8124-FD41-8794-34385C157D7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EAA03B2-15CE-246E-751F-F5A849C8C0AC}"/>
              </a:ext>
            </a:extLst>
          </p:cNvPr>
          <p:cNvSpPr/>
          <p:nvPr/>
        </p:nvSpPr>
        <p:spPr>
          <a:xfrm>
            <a:off x="8564511" y="2206400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FD8F0E0-5142-631B-9BC4-615F305E1FF1}"/>
              </a:ext>
            </a:extLst>
          </p:cNvPr>
          <p:cNvSpPr/>
          <p:nvPr/>
        </p:nvSpPr>
        <p:spPr>
          <a:xfrm>
            <a:off x="8592421" y="2216298"/>
            <a:ext cx="135580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366429-44A0-E65D-A489-3159BC374175}"/>
              </a:ext>
            </a:extLst>
          </p:cNvPr>
          <p:cNvGrpSpPr/>
          <p:nvPr/>
        </p:nvGrpSpPr>
        <p:grpSpPr>
          <a:xfrm>
            <a:off x="780118" y="2848944"/>
            <a:ext cx="10812892" cy="1855244"/>
            <a:chOff x="780118" y="2848944"/>
            <a:chExt cx="10812892" cy="185524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152C99-F972-AF43-9793-0374B5DA8C04}"/>
                </a:ext>
              </a:extLst>
            </p:cNvPr>
            <p:cNvSpPr/>
            <p:nvPr/>
          </p:nvSpPr>
          <p:spPr>
            <a:xfrm>
              <a:off x="786499" y="2920865"/>
              <a:ext cx="10806511" cy="17261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4967184" y="433485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299570" y="433485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780118" y="3947981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2259816" y="2848944"/>
              <a:ext cx="2903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Store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2475122" y="3200618"/>
              <a:ext cx="23936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strh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[r0]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3D9BFA2-C7FD-224A-BB7D-19AF586CACA8}"/>
                </a:ext>
              </a:extLst>
            </p:cNvPr>
            <p:cNvSpPr/>
            <p:nvPr/>
          </p:nvSpPr>
          <p:spPr>
            <a:xfrm>
              <a:off x="1420951" y="4034211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DDC4ACF-4C62-AE4F-9C87-77A916BD35D5}"/>
                </a:ext>
              </a:extLst>
            </p:cNvPr>
            <p:cNvSpPr/>
            <p:nvPr/>
          </p:nvSpPr>
          <p:spPr>
            <a:xfrm>
              <a:off x="2356507" y="4034210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7D96EE5-09F1-4B43-9B34-5BB0EF599B2D}"/>
                </a:ext>
              </a:extLst>
            </p:cNvPr>
            <p:cNvSpPr/>
            <p:nvPr/>
          </p:nvSpPr>
          <p:spPr>
            <a:xfrm>
              <a:off x="3292063" y="4034210"/>
              <a:ext cx="935556" cy="312087"/>
            </a:xfrm>
            <a:prstGeom prst="rect">
              <a:avLst/>
            </a:prstGeom>
            <a:solidFill>
              <a:srgbClr val="92D050">
                <a:alpha val="40066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1D046C5-169C-3549-B912-841715EF6CD6}"/>
                </a:ext>
              </a:extLst>
            </p:cNvPr>
            <p:cNvSpPr/>
            <p:nvPr/>
          </p:nvSpPr>
          <p:spPr>
            <a:xfrm>
              <a:off x="4227619" y="4034209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A7CA74A-4B8F-7043-88AA-56635ED5335E}"/>
                </a:ext>
              </a:extLst>
            </p:cNvPr>
            <p:cNvSpPr/>
            <p:nvPr/>
          </p:nvSpPr>
          <p:spPr>
            <a:xfrm>
              <a:off x="8552109" y="3560609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E7F7DA3-B1B1-9C46-B913-B3CE8D6E2F45}"/>
                </a:ext>
              </a:extLst>
            </p:cNvPr>
            <p:cNvSpPr/>
            <p:nvPr/>
          </p:nvSpPr>
          <p:spPr>
            <a:xfrm>
              <a:off x="8552109" y="3248522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717EE5C-F9D5-0E44-9EA6-A186EFD207DB}"/>
                </a:ext>
              </a:extLst>
            </p:cNvPr>
            <p:cNvSpPr txBox="1"/>
            <p:nvPr/>
          </p:nvSpPr>
          <p:spPr>
            <a:xfrm>
              <a:off x="7134165" y="4226061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668E85-1498-234B-9C4A-946E483C65BA}"/>
                </a:ext>
              </a:extLst>
            </p:cNvPr>
            <p:cNvSpPr txBox="1"/>
            <p:nvPr/>
          </p:nvSpPr>
          <p:spPr>
            <a:xfrm>
              <a:off x="7121763" y="3929526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2C1B3BD-1CE5-8943-9CD4-74F44497D2ED}"/>
                </a:ext>
              </a:extLst>
            </p:cNvPr>
            <p:cNvSpPr txBox="1"/>
            <p:nvPr/>
          </p:nvSpPr>
          <p:spPr>
            <a:xfrm>
              <a:off x="7134165" y="3578784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0E43F4F-C830-A949-890B-019341D7CCB1}"/>
                </a:ext>
              </a:extLst>
            </p:cNvPr>
            <p:cNvSpPr txBox="1"/>
            <p:nvPr/>
          </p:nvSpPr>
          <p:spPr>
            <a:xfrm>
              <a:off x="7134165" y="3215608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0x20000003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8D9D406-7A8E-3F48-991C-57B9178EFFE3}"/>
                </a:ext>
              </a:extLst>
            </p:cNvPr>
            <p:cNvSpPr txBox="1"/>
            <p:nvPr/>
          </p:nvSpPr>
          <p:spPr>
            <a:xfrm>
              <a:off x="7135332" y="2857373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EBD1FF2-5844-402E-6863-95ED57A937CD}"/>
                </a:ext>
              </a:extLst>
            </p:cNvPr>
            <p:cNvSpPr/>
            <p:nvPr/>
          </p:nvSpPr>
          <p:spPr>
            <a:xfrm>
              <a:off x="8537012" y="3868376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C209D87-8656-2D67-8353-4E77344C061E}"/>
                </a:ext>
              </a:extLst>
            </p:cNvPr>
            <p:cNvSpPr/>
            <p:nvPr/>
          </p:nvSpPr>
          <p:spPr>
            <a:xfrm>
              <a:off x="8537012" y="4166760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69F92C-CED3-F3D1-819B-555DBB903F59}"/>
              </a:ext>
            </a:extLst>
          </p:cNvPr>
          <p:cNvGrpSpPr/>
          <p:nvPr/>
        </p:nvGrpSpPr>
        <p:grpSpPr>
          <a:xfrm>
            <a:off x="8537012" y="3864056"/>
            <a:ext cx="1355806" cy="624174"/>
            <a:chOff x="8564511" y="7155618"/>
            <a:chExt cx="1355806" cy="62417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D340281-11AB-3445-AEC9-CABF445B4292}"/>
                </a:ext>
              </a:extLst>
            </p:cNvPr>
            <p:cNvSpPr/>
            <p:nvPr/>
          </p:nvSpPr>
          <p:spPr>
            <a:xfrm>
              <a:off x="8564511" y="7467705"/>
              <a:ext cx="135580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FA7900-50FC-6140-9075-83EB9FFAD595}"/>
                </a:ext>
              </a:extLst>
            </p:cNvPr>
            <p:cNvSpPr/>
            <p:nvPr/>
          </p:nvSpPr>
          <p:spPr>
            <a:xfrm>
              <a:off x="8564511" y="7155618"/>
              <a:ext cx="135580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85CE74-9D06-E7C0-9987-D0CA7F6B4DC8}"/>
              </a:ext>
            </a:extLst>
          </p:cNvPr>
          <p:cNvGrpSpPr/>
          <p:nvPr/>
        </p:nvGrpSpPr>
        <p:grpSpPr>
          <a:xfrm>
            <a:off x="786500" y="4759199"/>
            <a:ext cx="10813826" cy="1773283"/>
            <a:chOff x="786500" y="4759199"/>
            <a:chExt cx="10813826" cy="1773283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DFE51BA-C6BD-F54F-9888-A53C52B91BF5}"/>
                </a:ext>
              </a:extLst>
            </p:cNvPr>
            <p:cNvSpPr/>
            <p:nvPr/>
          </p:nvSpPr>
          <p:spPr>
            <a:xfrm>
              <a:off x="793815" y="4792603"/>
              <a:ext cx="10806511" cy="17261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0C9D389-9A8E-3049-B8FC-53442C9EB02B}"/>
                </a:ext>
              </a:extLst>
            </p:cNvPr>
            <p:cNvGrpSpPr/>
            <p:nvPr/>
          </p:nvGrpSpPr>
          <p:grpSpPr>
            <a:xfrm>
              <a:off x="1287805" y="6163150"/>
              <a:ext cx="3980520" cy="369332"/>
              <a:chOff x="1637653" y="5983380"/>
              <a:chExt cx="3980520" cy="369332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C64D89D-143F-2D43-BBC7-687A0CBB1C90}"/>
                  </a:ext>
                </a:extLst>
              </p:cNvPr>
              <p:cNvSpPr txBox="1"/>
              <p:nvPr/>
            </p:nvSpPr>
            <p:spPr>
              <a:xfrm>
                <a:off x="5305267" y="598338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DE48378-E8E3-6148-ACEF-1BEE0DC1228C}"/>
                  </a:ext>
                </a:extLst>
              </p:cNvPr>
              <p:cNvSpPr txBox="1"/>
              <p:nvPr/>
            </p:nvSpPr>
            <p:spPr>
              <a:xfrm>
                <a:off x="1637653" y="5983380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369648" y="5851065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305204" y="5851064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240760" y="5851064"/>
              <a:ext cx="935556" cy="312087"/>
            </a:xfrm>
            <a:prstGeom prst="rect">
              <a:avLst/>
            </a:prstGeom>
            <a:solidFill>
              <a:srgbClr val="92D050">
                <a:alpha val="40452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176316" y="5851063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7960FD9-637D-E944-AE43-AB30AD1E2932}"/>
                </a:ext>
              </a:extLst>
            </p:cNvPr>
            <p:cNvSpPr txBox="1"/>
            <p:nvPr/>
          </p:nvSpPr>
          <p:spPr>
            <a:xfrm>
              <a:off x="786500" y="5794710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403C3B-53C5-9F46-BB64-677475167970}"/>
                </a:ext>
              </a:extLst>
            </p:cNvPr>
            <p:cNvSpPr txBox="1"/>
            <p:nvPr/>
          </p:nvSpPr>
          <p:spPr>
            <a:xfrm>
              <a:off x="2636233" y="4759199"/>
              <a:ext cx="2223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Store a word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759F723-A864-034B-A478-F377DD0B6B5D}"/>
                </a:ext>
              </a:extLst>
            </p:cNvPr>
            <p:cNvSpPr txBox="1"/>
            <p:nvPr/>
          </p:nvSpPr>
          <p:spPr>
            <a:xfrm>
              <a:off x="2511736" y="5123415"/>
              <a:ext cx="23936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  r1, [r0]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091253" y="6115611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078851" y="5819076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091253" y="5468334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091253" y="5105158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0x20000003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9C22F1F-B78F-4743-9A19-9174573DCADD}"/>
                </a:ext>
              </a:extLst>
            </p:cNvPr>
            <p:cNvSpPr txBox="1"/>
            <p:nvPr/>
          </p:nvSpPr>
          <p:spPr>
            <a:xfrm>
              <a:off x="6986202" y="4790934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A69F2AA-10FC-FCA1-2487-6D80396434D6}"/>
                </a:ext>
              </a:extLst>
            </p:cNvPr>
            <p:cNvSpPr/>
            <p:nvPr/>
          </p:nvSpPr>
          <p:spPr>
            <a:xfrm>
              <a:off x="8390429" y="5776454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891509B-51EA-B090-B926-10EE0F2BF99B}"/>
                </a:ext>
              </a:extLst>
            </p:cNvPr>
            <p:cNvSpPr/>
            <p:nvPr/>
          </p:nvSpPr>
          <p:spPr>
            <a:xfrm>
              <a:off x="8390429" y="5466766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00AC160-2DAD-7131-9DF5-99FF0C0D7DFE}"/>
                </a:ext>
              </a:extLst>
            </p:cNvPr>
            <p:cNvSpPr/>
            <p:nvPr/>
          </p:nvSpPr>
          <p:spPr>
            <a:xfrm>
              <a:off x="8390429" y="5154679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F64F4D4-BD2A-193B-0D23-7F71DFD59011}"/>
                </a:ext>
              </a:extLst>
            </p:cNvPr>
            <p:cNvSpPr/>
            <p:nvPr/>
          </p:nvSpPr>
          <p:spPr>
            <a:xfrm>
              <a:off x="8381729" y="6100729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CE86B2-C1B2-AEF2-869D-492C0BFEB917}"/>
              </a:ext>
            </a:extLst>
          </p:cNvPr>
          <p:cNvGrpSpPr/>
          <p:nvPr/>
        </p:nvGrpSpPr>
        <p:grpSpPr>
          <a:xfrm>
            <a:off x="8397744" y="5160266"/>
            <a:ext cx="1355806" cy="1245949"/>
            <a:chOff x="8509197" y="5138072"/>
            <a:chExt cx="1355806" cy="124594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8509197" y="6071934"/>
              <a:ext cx="135580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8509197" y="5759847"/>
              <a:ext cx="135580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8509197" y="5450159"/>
              <a:ext cx="135580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8509197" y="5138072"/>
              <a:ext cx="135580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344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5782" y="4565280"/>
            <a:ext cx="7509986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independently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0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131641"/>
            <a:ext cx="10515600" cy="381731"/>
          </a:xfrm>
        </p:spPr>
        <p:txBody>
          <a:bodyPr/>
          <a:lstStyle/>
          <a:p>
            <a:r>
              <a:rPr lang="en-US" dirty="0"/>
              <a:t>Bitwise (Bit to Bit) Operators in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9E628-A636-794A-84EB-46F5519AEB8C}"/>
              </a:ext>
            </a:extLst>
          </p:cNvPr>
          <p:cNvGraphicFramePr>
            <a:graphicFrameLocks noGrp="1"/>
          </p:cNvGraphicFramePr>
          <p:nvPr/>
        </p:nvGraphicFramePr>
        <p:xfrm>
          <a:off x="5528263" y="1241862"/>
          <a:ext cx="2628215" cy="2072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0858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82990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1443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72B2D0-6918-154D-B8D8-418EE8E843CF}"/>
              </a:ext>
            </a:extLst>
          </p:cNvPr>
          <p:cNvSpPr/>
          <p:nvPr/>
        </p:nvSpPr>
        <p:spPr>
          <a:xfrm>
            <a:off x="5692054" y="86099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219DB-00A0-784D-951C-BB0478B9E130}"/>
              </a:ext>
            </a:extLst>
          </p:cNvPr>
          <p:cNvSpPr/>
          <p:nvPr/>
        </p:nvSpPr>
        <p:spPr>
          <a:xfrm>
            <a:off x="5550373" y="3327545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1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414728" y="1241862"/>
          <a:ext cx="1801424" cy="131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082090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414728" y="84175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0FA055-8D90-F845-9099-EE5E0DD45CC2}"/>
              </a:ext>
            </a:extLst>
          </p:cNvPr>
          <p:cNvGraphicFramePr>
            <a:graphicFrameLocks noGrp="1"/>
          </p:cNvGraphicFramePr>
          <p:nvPr/>
        </p:nvGraphicFramePr>
        <p:xfrm>
          <a:off x="8651675" y="1261106"/>
          <a:ext cx="2744035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584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898008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185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 ^ 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E6B1204-99CF-F645-BC3F-1032DABB6E67}"/>
              </a:ext>
            </a:extLst>
          </p:cNvPr>
          <p:cNvSpPr/>
          <p:nvPr/>
        </p:nvSpPr>
        <p:spPr>
          <a:xfrm>
            <a:off x="8537158" y="860996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0066-A35C-4F4A-B58D-7759EFDEBBB6}"/>
              </a:ext>
            </a:extLst>
          </p:cNvPr>
          <p:cNvSpPr/>
          <p:nvPr/>
        </p:nvSpPr>
        <p:spPr>
          <a:xfrm>
            <a:off x="9061308" y="3230545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</a:t>
            </a:r>
            <a:r>
              <a:rPr lang="en-US" sz="1600" dirty="0">
                <a:cs typeface="Consolas" panose="020B0609020204030204" pitchFamily="49" charset="0"/>
              </a:rPr>
              <a:t> with 1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 </a:t>
            </a:r>
            <a:r>
              <a:rPr lang="en-US" sz="1600" dirty="0">
                <a:cs typeface="Consolas" panose="020B0609020204030204" pitchFamily="49" charset="0"/>
              </a:rPr>
              <a:t>with 0 to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B1C903-242F-5944-94AE-9AD09E18F7A1}"/>
              </a:ext>
            </a:extLst>
          </p:cNvPr>
          <p:cNvGraphicFramePr>
            <a:graphicFrameLocks noGrp="1"/>
          </p:cNvGraphicFramePr>
          <p:nvPr/>
        </p:nvGraphicFramePr>
        <p:xfrm>
          <a:off x="2660091" y="1247506"/>
          <a:ext cx="2480781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7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9966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38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 &amp; 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8C63CF1-9D02-4A4E-9EAF-37553E064B50}"/>
              </a:ext>
            </a:extLst>
          </p:cNvPr>
          <p:cNvSpPr/>
          <p:nvPr/>
        </p:nvSpPr>
        <p:spPr>
          <a:xfrm>
            <a:off x="2787642" y="89112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9A18B-4B9C-7C48-9143-AB59277A0D97}"/>
              </a:ext>
            </a:extLst>
          </p:cNvPr>
          <p:cNvSpPr/>
          <p:nvPr/>
        </p:nvSpPr>
        <p:spPr>
          <a:xfrm>
            <a:off x="2566812" y="3281728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794A8-C8A8-4D4B-8FE2-2A3F5DDB52C1}"/>
              </a:ext>
            </a:extLst>
          </p:cNvPr>
          <p:cNvGrpSpPr/>
          <p:nvPr/>
        </p:nvGrpSpPr>
        <p:grpSpPr>
          <a:xfrm>
            <a:off x="3170548" y="4095501"/>
            <a:ext cx="1371599" cy="2234618"/>
            <a:chOff x="3149761" y="3400640"/>
            <a:chExt cx="1371599" cy="2234618"/>
          </a:xfrm>
        </p:grpSpPr>
        <p:sp>
          <p:nvSpPr>
            <p:cNvPr id="17" name="0110…">
              <a:extLst>
                <a:ext uri="{FF2B5EF4-FFF2-40B4-BE49-F238E27FC236}">
                  <a16:creationId xmlns:a16="http://schemas.microsoft.com/office/drawing/2014/main" id="{B8D2482E-D791-184B-963D-83F0F0A9E553}"/>
                </a:ext>
              </a:extLst>
            </p:cNvPr>
            <p:cNvSpPr txBox="1"/>
            <p:nvPr/>
          </p:nvSpPr>
          <p:spPr>
            <a:xfrm>
              <a:off x="3149761" y="4055338"/>
              <a:ext cx="1371599" cy="1579920"/>
            </a:xfrm>
            <a:prstGeom prst="rect">
              <a:avLst/>
            </a:prstGeom>
            <a:ln w="635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EA2555-7F2B-5F4D-9BD6-BFD73A2D7C40}"/>
                </a:ext>
              </a:extLst>
            </p:cNvPr>
            <p:cNvSpPr txBox="1"/>
            <p:nvPr/>
          </p:nvSpPr>
          <p:spPr>
            <a:xfrm>
              <a:off x="3337541" y="3400640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43442-DB2F-9E41-8FFC-8EA7019833CF}"/>
              </a:ext>
            </a:extLst>
          </p:cNvPr>
          <p:cNvGrpSpPr/>
          <p:nvPr/>
        </p:nvGrpSpPr>
        <p:grpSpPr>
          <a:xfrm>
            <a:off x="6146999" y="4167972"/>
            <a:ext cx="1371599" cy="2162147"/>
            <a:chOff x="6365017" y="3424804"/>
            <a:chExt cx="1371599" cy="2162147"/>
          </a:xfrm>
        </p:grpSpPr>
        <p:sp>
          <p:nvSpPr>
            <p:cNvPr id="18" name="0110…">
              <a:extLst>
                <a:ext uri="{FF2B5EF4-FFF2-40B4-BE49-F238E27FC236}">
                  <a16:creationId xmlns:a16="http://schemas.microsoft.com/office/drawing/2014/main" id="{64ADD697-5A81-C54F-B92B-0897FB697B12}"/>
                </a:ext>
              </a:extLst>
            </p:cNvPr>
            <p:cNvSpPr txBox="1"/>
            <p:nvPr/>
          </p:nvSpPr>
          <p:spPr>
            <a:xfrm>
              <a:off x="6365017" y="4007031"/>
              <a:ext cx="1371599" cy="1579920"/>
            </a:xfrm>
            <a:prstGeom prst="rect">
              <a:avLst/>
            </a:prstGeom>
            <a:ln w="635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|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1B3545-E2C1-214B-8621-B6A0850C0551}"/>
                </a:ext>
              </a:extLst>
            </p:cNvPr>
            <p:cNvSpPr txBox="1"/>
            <p:nvPr/>
          </p:nvSpPr>
          <p:spPr>
            <a:xfrm>
              <a:off x="6555025" y="3424804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25D71-13B7-EF41-863B-1E24A0B3D61C}"/>
              </a:ext>
            </a:extLst>
          </p:cNvPr>
          <p:cNvGrpSpPr/>
          <p:nvPr/>
        </p:nvGrpSpPr>
        <p:grpSpPr>
          <a:xfrm>
            <a:off x="9337893" y="4152575"/>
            <a:ext cx="1371598" cy="2145990"/>
            <a:chOff x="9671147" y="3451048"/>
            <a:chExt cx="1371598" cy="2145990"/>
          </a:xfrm>
        </p:grpSpPr>
        <p:sp>
          <p:nvSpPr>
            <p:cNvPr id="19" name="0110…">
              <a:extLst>
                <a:ext uri="{FF2B5EF4-FFF2-40B4-BE49-F238E27FC236}">
                  <a16:creationId xmlns:a16="http://schemas.microsoft.com/office/drawing/2014/main" id="{85740D18-595B-744A-9C20-C00EDF85869D}"/>
                </a:ext>
              </a:extLst>
            </p:cNvPr>
            <p:cNvSpPr txBox="1"/>
            <p:nvPr/>
          </p:nvSpPr>
          <p:spPr>
            <a:xfrm>
              <a:off x="9671147" y="4017118"/>
              <a:ext cx="1371598" cy="1579920"/>
            </a:xfrm>
            <a:prstGeom prst="rect">
              <a:avLst/>
            </a:prstGeom>
            <a:ln w="635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^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61E24-E9E2-1E42-BB24-034C7BCE1AE6}"/>
                </a:ext>
              </a:extLst>
            </p:cNvPr>
            <p:cNvSpPr txBox="1"/>
            <p:nvPr/>
          </p:nvSpPr>
          <p:spPr>
            <a:xfrm>
              <a:off x="9837150" y="3451048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FD85BE-E0DC-B84D-933D-5113E0976C38}"/>
              </a:ext>
            </a:extLst>
          </p:cNvPr>
          <p:cNvGrpSpPr/>
          <p:nvPr/>
        </p:nvGrpSpPr>
        <p:grpSpPr>
          <a:xfrm>
            <a:off x="514789" y="4103868"/>
            <a:ext cx="1403333" cy="2214265"/>
            <a:chOff x="494002" y="3409007"/>
            <a:chExt cx="1403333" cy="2214265"/>
          </a:xfrm>
        </p:grpSpPr>
        <p:sp>
          <p:nvSpPr>
            <p:cNvPr id="20" name="~ 1100…">
              <a:extLst>
                <a:ext uri="{FF2B5EF4-FFF2-40B4-BE49-F238E27FC236}">
                  <a16:creationId xmlns:a16="http://schemas.microsoft.com/office/drawing/2014/main" id="{4B4207BF-1318-7943-9D3F-03C8941596D9}"/>
                </a:ext>
              </a:extLst>
            </p:cNvPr>
            <p:cNvSpPr txBox="1"/>
            <p:nvPr/>
          </p:nvSpPr>
          <p:spPr>
            <a:xfrm>
              <a:off x="494002" y="4043352"/>
              <a:ext cx="1371598" cy="1579920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~</a:t>
              </a: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E6859-B136-B842-AB4B-FA016895BDA3}"/>
                </a:ext>
              </a:extLst>
            </p:cNvPr>
            <p:cNvSpPr txBox="1"/>
            <p:nvPr/>
          </p:nvSpPr>
          <p:spPr>
            <a:xfrm>
              <a:off x="826208" y="340900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532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3" grpId="0"/>
      <p:bldP spid="14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64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52694</TotalTime>
  <Words>9115</Words>
  <Application>Microsoft Macintosh PowerPoint</Application>
  <PresentationFormat>Widescreen</PresentationFormat>
  <Paragraphs>2597</Paragraphs>
  <Slides>67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2" baseType="lpstr">
      <vt:lpstr>ＭＳ Ｐゴシック</vt:lpstr>
      <vt:lpstr>Arial</vt:lpstr>
      <vt:lpstr>Arial Regular</vt:lpstr>
      <vt:lpstr>Calibri</vt:lpstr>
      <vt:lpstr>Cambria Math</vt:lpstr>
      <vt:lpstr>CMU Bright</vt:lpstr>
      <vt:lpstr>Consolas</vt:lpstr>
      <vt:lpstr>Courier New</vt:lpstr>
      <vt:lpstr>Menlo</vt:lpstr>
      <vt:lpstr>Roboto</vt:lpstr>
      <vt:lpstr>Roboto Regular</vt:lpstr>
      <vt:lpstr>Symbol</vt:lpstr>
      <vt:lpstr>Times</vt:lpstr>
      <vt:lpstr>Times New Roman</vt:lpstr>
      <vt:lpstr>Theme1</vt:lpstr>
      <vt:lpstr>PowerPoint Presentation</vt:lpstr>
      <vt:lpstr>PowerPoint Presentation</vt:lpstr>
      <vt:lpstr>Program Flow – Counting (For) Loop Version 1</vt:lpstr>
      <vt:lpstr>Program Flow – Counting (For) Loop – Version 2</vt:lpstr>
      <vt:lpstr>Nested loops</vt:lpstr>
      <vt:lpstr>Keep loops Properly Nested:   Do not branch into the middle of a loop</vt:lpstr>
      <vt:lpstr>What is a Bitwise Operation?</vt:lpstr>
      <vt:lpstr>Bitwise (Bit to Bit) Operators in C</vt:lpstr>
      <vt:lpstr>Bitwise Not (vs Boolean Not)</vt:lpstr>
      <vt:lpstr>MVN (not)</vt:lpstr>
      <vt:lpstr>mvn – Copies NOT (~)</vt:lpstr>
      <vt:lpstr>Bitwise Instructions</vt:lpstr>
      <vt:lpstr>Bitwise versus C Boolean Operators</vt:lpstr>
      <vt:lpstr>The act (operation) of Masking</vt:lpstr>
      <vt:lpstr>Mask on</vt:lpstr>
      <vt:lpstr>Mask off</vt:lpstr>
      <vt:lpstr>Extracting (Isolate) a Field of Bits with a mask</vt:lpstr>
      <vt:lpstr>Finding if a bit is set</vt:lpstr>
      <vt:lpstr>Even/Odd</vt:lpstr>
      <vt:lpstr>MOD %&lt;power of 2&gt;</vt:lpstr>
      <vt:lpstr>Flipping bits: bit toggle Used in PA7/PA8</vt:lpstr>
      <vt:lpstr>Unsigned Integers (positive numbers) with Fixed # of Bits</vt:lpstr>
      <vt:lpstr>Problem: How to Encode Both Positive and Negative Integers</vt:lpstr>
      <vt:lpstr>Two’s Complement: The MSB Has a Negative Weight</vt:lpstr>
      <vt:lpstr>2's Complement Signed Integer Method</vt:lpstr>
      <vt:lpstr>Sign Extension (how type promotion works)</vt:lpstr>
      <vt:lpstr>Example: Two’s Complement Sign or bit Extension - 1</vt:lpstr>
      <vt:lpstr>Example: Two’s Complement Sign or bit Extension -2</vt:lpstr>
      <vt:lpstr>Sign Extension in C: Type casts</vt:lpstr>
      <vt:lpstr>Different Type of Numbers each have a Fixed # of Bits       Spanning one or more contiguous bytes of memory</vt:lpstr>
      <vt:lpstr>Byte Ordering of Numbers In Memory: Endianness</vt:lpstr>
      <vt:lpstr>Byte Ordering Example</vt:lpstr>
      <vt:lpstr>Byte Addressable Memory Shown as 32-bit words</vt:lpstr>
      <vt:lpstr>Using pointers to examine byte order (on pi-cluster)</vt:lpstr>
      <vt:lpstr>Shift and Rotate Instructions</vt:lpstr>
      <vt:lpstr>Shift Operations in C</vt:lpstr>
      <vt:lpstr>Arithmetic Shift Right Example: Testing Sign</vt:lpstr>
      <vt:lpstr>Arithmetic Shift Right Example: Testing SIgn</vt:lpstr>
      <vt:lpstr>Logical Shift &amp; Rotate Operations</vt:lpstr>
      <vt:lpstr>Extracting/Isolating  Unsigned Bitfields</vt:lpstr>
      <vt:lpstr>Extracting Signed Bitfields</vt:lpstr>
      <vt:lpstr>Inserting Bitfields – Inserting Source Field into Destination Field</vt:lpstr>
      <vt:lpstr>Inserting Bitfields – Isolating the Source Field</vt:lpstr>
      <vt:lpstr>Inserting Bitfields – Clearing the Destination Field</vt:lpstr>
      <vt:lpstr>Inserting Bitfields –   Combining Isolated Source and Cleared Destination</vt:lpstr>
      <vt:lpstr>Masking Summary</vt:lpstr>
      <vt:lpstr>Reference For PA7/8: C Stream Functions Opening Files</vt:lpstr>
      <vt:lpstr>Reference: C Stream Functions Closing Files and Usage</vt:lpstr>
      <vt:lpstr>C Stream Functions Array/block read/write</vt:lpstr>
      <vt:lpstr>C fread/fwrite Example - 1</vt:lpstr>
      <vt:lpstr>C fread/fwrite Example - 2</vt:lpstr>
      <vt:lpstr>Assembly Source File to Executable to Linux Memory</vt:lpstr>
      <vt:lpstr>Creating Segments, Definitions In Assembly Source</vt:lpstr>
      <vt:lpstr>Assembly Source File Template</vt:lpstr>
      <vt:lpstr>Preview: Return Value and Passing Parameters to Functions (Four parameters or less)</vt:lpstr>
      <vt:lpstr>Preview: Writing an ARM32 function</vt:lpstr>
      <vt:lpstr>Load/Store: Register Base Addressing</vt:lpstr>
      <vt:lpstr>LDR/STR – Base Register + Immediate Offset Addressing</vt:lpstr>
      <vt:lpstr>ldr/str Register Base and Register + Immediate Offset Addressing </vt:lpstr>
      <vt:lpstr>Example Base Register Addressing Load – Modify – Store</vt:lpstr>
      <vt:lpstr>Loading and Storing: Variations List</vt:lpstr>
      <vt:lpstr>Loading 32-bit Registers From Memory Variables &lt; 32-Bits Wide</vt:lpstr>
      <vt:lpstr>Load a Byte, Half-word, Word</vt:lpstr>
      <vt:lpstr>Signed Load a Byte, Half-word, Word</vt:lpstr>
      <vt:lpstr>Signed Load a Byte, Half-word, Word</vt:lpstr>
      <vt:lpstr>Storing 32-bit Registers To Memory 8-bit, 16-bit, 32-bit</vt:lpstr>
      <vt:lpstr>Store a Byte, Half-word, Word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2593</cp:revision>
  <cp:lastPrinted>2024-05-14T18:55:55Z</cp:lastPrinted>
  <dcterms:created xsi:type="dcterms:W3CDTF">2018-10-05T16:35:28Z</dcterms:created>
  <dcterms:modified xsi:type="dcterms:W3CDTF">2024-05-14T18:57:32Z</dcterms:modified>
  <cp:category/>
</cp:coreProperties>
</file>